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718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4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6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FF99"/>
            </a:gs>
            <a:gs pos="6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673C-20B8-49CF-9EAB-076648B2588B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BCB0-443F-42BA-8FC6-1EC372855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5400" cy="6890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609600"/>
            <a:ext cx="8610600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Thermal and compositional evolution of a </a:t>
            </a:r>
            <a:r>
              <a:rPr lang="en-US" sz="4000" dirty="0" smtClean="0">
                <a:solidFill>
                  <a:schemeClr val="bg1"/>
                </a:solidFill>
              </a:rPr>
              <a:t>three-layer </a:t>
            </a:r>
            <a:r>
              <a:rPr lang="en-US" sz="4000" dirty="0" smtClean="0">
                <a:solidFill>
                  <a:schemeClr val="bg1"/>
                </a:solidFill>
              </a:rPr>
              <a:t>Titan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791200"/>
            <a:ext cx="6705600" cy="58477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Michael Bland and William McKinnon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6509325"/>
            <a:ext cx="3276600" cy="272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28194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?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43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An alternative Model</a:t>
            </a:r>
            <a:endParaRPr lang="en-US" sz="3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6766" r="6350" b="55821"/>
          <a:stretch/>
        </p:blipFill>
        <p:spPr>
          <a:xfrm>
            <a:off x="-1" y="533399"/>
            <a:ext cx="5282337" cy="337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45373" r="6068" b="17214"/>
          <a:stretch/>
        </p:blipFill>
        <p:spPr>
          <a:xfrm>
            <a:off x="3880525" y="3581401"/>
            <a:ext cx="5263475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4648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Final moment of inertia:</a:t>
            </a:r>
          </a:p>
          <a:p>
            <a:pPr algn="ctr"/>
            <a:r>
              <a:rPr lang="en-US" sz="2800" dirty="0" smtClean="0"/>
              <a:t>C/MR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 0.33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143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Limited melting occurs in the mixed ice-rock layer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81984" y="152400"/>
            <a:ext cx="470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141 km thick ocean at 143 km depth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96385" y="2362200"/>
            <a:ext cx="28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Liberated silicate added to core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4191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Less Un-mixing of mixed rock layer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22880" y="4876800"/>
            <a:ext cx="381000" cy="519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900113" y="1795463"/>
            <a:ext cx="4086225" cy="1495425"/>
          </a:xfrm>
          <a:custGeom>
            <a:avLst/>
            <a:gdLst>
              <a:gd name="connsiteX0" fmla="*/ 0 w 4086225"/>
              <a:gd name="connsiteY0" fmla="*/ 28575 h 1495425"/>
              <a:gd name="connsiteX1" fmla="*/ 0 w 4086225"/>
              <a:gd name="connsiteY1" fmla="*/ 1495425 h 1495425"/>
              <a:gd name="connsiteX2" fmla="*/ 4086225 w 4086225"/>
              <a:gd name="connsiteY2" fmla="*/ 1490662 h 1495425"/>
              <a:gd name="connsiteX3" fmla="*/ 4081462 w 4086225"/>
              <a:gd name="connsiteY3" fmla="*/ 0 h 1495425"/>
              <a:gd name="connsiteX4" fmla="*/ 1000125 w 4086225"/>
              <a:gd name="connsiteY4" fmla="*/ 0 h 1495425"/>
              <a:gd name="connsiteX5" fmla="*/ 928687 w 4086225"/>
              <a:gd name="connsiteY5" fmla="*/ 4762 h 1495425"/>
              <a:gd name="connsiteX6" fmla="*/ 857250 w 4086225"/>
              <a:gd name="connsiteY6" fmla="*/ 28575 h 1495425"/>
              <a:gd name="connsiteX7" fmla="*/ 0 w 4086225"/>
              <a:gd name="connsiteY7" fmla="*/ 2857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6225" h="1495425">
                <a:moveTo>
                  <a:pt x="0" y="28575"/>
                </a:moveTo>
                <a:lnTo>
                  <a:pt x="0" y="1495425"/>
                </a:lnTo>
                <a:lnTo>
                  <a:pt x="4086225" y="1490662"/>
                </a:lnTo>
                <a:cubicBezTo>
                  <a:pt x="4084637" y="993775"/>
                  <a:pt x="4083050" y="496887"/>
                  <a:pt x="4081462" y="0"/>
                </a:cubicBezTo>
                <a:lnTo>
                  <a:pt x="1000125" y="0"/>
                </a:lnTo>
                <a:lnTo>
                  <a:pt x="928687" y="4762"/>
                </a:lnTo>
                <a:lnTo>
                  <a:pt x="857250" y="28575"/>
                </a:lnTo>
                <a:lnTo>
                  <a:pt x="0" y="28575"/>
                </a:lnTo>
                <a:close/>
              </a:path>
            </a:pathLst>
          </a:cu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00113" y="1143000"/>
            <a:ext cx="4086225" cy="676275"/>
          </a:xfrm>
          <a:custGeom>
            <a:avLst/>
            <a:gdLst>
              <a:gd name="connsiteX0" fmla="*/ 0 w 4086225"/>
              <a:gd name="connsiteY0" fmla="*/ 0 h 676275"/>
              <a:gd name="connsiteX1" fmla="*/ 9525 w 4086225"/>
              <a:gd name="connsiteY1" fmla="*/ 671513 h 676275"/>
              <a:gd name="connsiteX2" fmla="*/ 828675 w 4086225"/>
              <a:gd name="connsiteY2" fmla="*/ 676275 h 676275"/>
              <a:gd name="connsiteX3" fmla="*/ 919162 w 4086225"/>
              <a:gd name="connsiteY3" fmla="*/ 642938 h 676275"/>
              <a:gd name="connsiteX4" fmla="*/ 4086225 w 4086225"/>
              <a:gd name="connsiteY4" fmla="*/ 647700 h 676275"/>
              <a:gd name="connsiteX5" fmla="*/ 4081462 w 4086225"/>
              <a:gd name="connsiteY5" fmla="*/ 47625 h 676275"/>
              <a:gd name="connsiteX6" fmla="*/ 1090612 w 4086225"/>
              <a:gd name="connsiteY6" fmla="*/ 42863 h 676275"/>
              <a:gd name="connsiteX7" fmla="*/ 966787 w 4086225"/>
              <a:gd name="connsiteY7" fmla="*/ 42863 h 676275"/>
              <a:gd name="connsiteX8" fmla="*/ 900112 w 4086225"/>
              <a:gd name="connsiteY8" fmla="*/ 33338 h 676275"/>
              <a:gd name="connsiteX9" fmla="*/ 838200 w 4086225"/>
              <a:gd name="connsiteY9" fmla="*/ 0 h 676275"/>
              <a:gd name="connsiteX10" fmla="*/ 0 w 4086225"/>
              <a:gd name="connsiteY10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6225" h="676275">
                <a:moveTo>
                  <a:pt x="0" y="0"/>
                </a:moveTo>
                <a:lnTo>
                  <a:pt x="9525" y="671513"/>
                </a:lnTo>
                <a:lnTo>
                  <a:pt x="828675" y="676275"/>
                </a:lnTo>
                <a:lnTo>
                  <a:pt x="919162" y="642938"/>
                </a:lnTo>
                <a:lnTo>
                  <a:pt x="4086225" y="647700"/>
                </a:lnTo>
                <a:cubicBezTo>
                  <a:pt x="4084637" y="447675"/>
                  <a:pt x="4083050" y="247650"/>
                  <a:pt x="4081462" y="47625"/>
                </a:cubicBezTo>
                <a:lnTo>
                  <a:pt x="1090612" y="42863"/>
                </a:lnTo>
                <a:lnTo>
                  <a:pt x="966787" y="42863"/>
                </a:lnTo>
                <a:lnTo>
                  <a:pt x="900112" y="33338"/>
                </a:lnTo>
                <a:lnTo>
                  <a:pt x="83820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1828800" y="1828800"/>
            <a:ext cx="3367585" cy="9488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0113" y="776288"/>
            <a:ext cx="4095750" cy="400050"/>
          </a:xfrm>
          <a:custGeom>
            <a:avLst/>
            <a:gdLst>
              <a:gd name="connsiteX0" fmla="*/ 0 w 4095750"/>
              <a:gd name="connsiteY0" fmla="*/ 0 h 400050"/>
              <a:gd name="connsiteX1" fmla="*/ 4762 w 4095750"/>
              <a:gd name="connsiteY1" fmla="*/ 357187 h 400050"/>
              <a:gd name="connsiteX2" fmla="*/ 795337 w 4095750"/>
              <a:gd name="connsiteY2" fmla="*/ 357187 h 400050"/>
              <a:gd name="connsiteX3" fmla="*/ 642937 w 4095750"/>
              <a:gd name="connsiteY3" fmla="*/ 266700 h 400050"/>
              <a:gd name="connsiteX4" fmla="*/ 557212 w 4095750"/>
              <a:gd name="connsiteY4" fmla="*/ 161925 h 400050"/>
              <a:gd name="connsiteX5" fmla="*/ 804862 w 4095750"/>
              <a:gd name="connsiteY5" fmla="*/ 114300 h 400050"/>
              <a:gd name="connsiteX6" fmla="*/ 942975 w 4095750"/>
              <a:gd name="connsiteY6" fmla="*/ 100012 h 400050"/>
              <a:gd name="connsiteX7" fmla="*/ 1114425 w 4095750"/>
              <a:gd name="connsiteY7" fmla="*/ 104775 h 400050"/>
              <a:gd name="connsiteX8" fmla="*/ 1438275 w 4095750"/>
              <a:gd name="connsiteY8" fmla="*/ 114300 h 400050"/>
              <a:gd name="connsiteX9" fmla="*/ 1709737 w 4095750"/>
              <a:gd name="connsiteY9" fmla="*/ 119062 h 400050"/>
              <a:gd name="connsiteX10" fmla="*/ 2314575 w 4095750"/>
              <a:gd name="connsiteY10" fmla="*/ 114300 h 400050"/>
              <a:gd name="connsiteX11" fmla="*/ 2871787 w 4095750"/>
              <a:gd name="connsiteY11" fmla="*/ 109537 h 400050"/>
              <a:gd name="connsiteX12" fmla="*/ 3214687 w 4095750"/>
              <a:gd name="connsiteY12" fmla="*/ 119062 h 400050"/>
              <a:gd name="connsiteX13" fmla="*/ 3652837 w 4095750"/>
              <a:gd name="connsiteY13" fmla="*/ 138112 h 400050"/>
              <a:gd name="connsiteX14" fmla="*/ 4095750 w 4095750"/>
              <a:gd name="connsiteY14" fmla="*/ 152400 h 400050"/>
              <a:gd name="connsiteX15" fmla="*/ 4095750 w 4095750"/>
              <a:gd name="connsiteY15" fmla="*/ 238125 h 400050"/>
              <a:gd name="connsiteX16" fmla="*/ 4014787 w 4095750"/>
              <a:gd name="connsiteY16" fmla="*/ 257175 h 400050"/>
              <a:gd name="connsiteX17" fmla="*/ 2981325 w 4095750"/>
              <a:gd name="connsiteY17" fmla="*/ 352425 h 400050"/>
              <a:gd name="connsiteX18" fmla="*/ 2809875 w 4095750"/>
              <a:gd name="connsiteY18" fmla="*/ 357187 h 400050"/>
              <a:gd name="connsiteX19" fmla="*/ 2657475 w 4095750"/>
              <a:gd name="connsiteY19" fmla="*/ 366712 h 400050"/>
              <a:gd name="connsiteX20" fmla="*/ 2505075 w 4095750"/>
              <a:gd name="connsiteY20" fmla="*/ 357187 h 400050"/>
              <a:gd name="connsiteX21" fmla="*/ 2071687 w 4095750"/>
              <a:gd name="connsiteY21" fmla="*/ 347662 h 400050"/>
              <a:gd name="connsiteX22" fmla="*/ 1847850 w 4095750"/>
              <a:gd name="connsiteY22" fmla="*/ 342900 h 400050"/>
              <a:gd name="connsiteX23" fmla="*/ 1681162 w 4095750"/>
              <a:gd name="connsiteY23" fmla="*/ 342900 h 400050"/>
              <a:gd name="connsiteX24" fmla="*/ 1500187 w 4095750"/>
              <a:gd name="connsiteY24" fmla="*/ 357187 h 400050"/>
              <a:gd name="connsiteX25" fmla="*/ 1314450 w 4095750"/>
              <a:gd name="connsiteY25" fmla="*/ 371475 h 400050"/>
              <a:gd name="connsiteX26" fmla="*/ 1181100 w 4095750"/>
              <a:gd name="connsiteY26" fmla="*/ 385762 h 400050"/>
              <a:gd name="connsiteX27" fmla="*/ 1090612 w 4095750"/>
              <a:gd name="connsiteY27" fmla="*/ 395287 h 400050"/>
              <a:gd name="connsiteX28" fmla="*/ 4081462 w 4095750"/>
              <a:gd name="connsiteY28" fmla="*/ 400050 h 400050"/>
              <a:gd name="connsiteX29" fmla="*/ 4086225 w 4095750"/>
              <a:gd name="connsiteY29" fmla="*/ 0 h 400050"/>
              <a:gd name="connsiteX30" fmla="*/ 0 w 4095750"/>
              <a:gd name="connsiteY30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95750" h="400050">
                <a:moveTo>
                  <a:pt x="0" y="0"/>
                </a:moveTo>
                <a:cubicBezTo>
                  <a:pt x="1587" y="119062"/>
                  <a:pt x="3175" y="238125"/>
                  <a:pt x="4762" y="357187"/>
                </a:cubicBezTo>
                <a:lnTo>
                  <a:pt x="795337" y="357187"/>
                </a:lnTo>
                <a:lnTo>
                  <a:pt x="642937" y="266700"/>
                </a:lnTo>
                <a:lnTo>
                  <a:pt x="557212" y="161925"/>
                </a:lnTo>
                <a:lnTo>
                  <a:pt x="804862" y="114300"/>
                </a:lnTo>
                <a:lnTo>
                  <a:pt x="942975" y="100012"/>
                </a:lnTo>
                <a:lnTo>
                  <a:pt x="1114425" y="104775"/>
                </a:lnTo>
                <a:lnTo>
                  <a:pt x="1438275" y="114300"/>
                </a:lnTo>
                <a:lnTo>
                  <a:pt x="1709737" y="119062"/>
                </a:lnTo>
                <a:lnTo>
                  <a:pt x="2314575" y="114300"/>
                </a:lnTo>
                <a:lnTo>
                  <a:pt x="2871787" y="109537"/>
                </a:lnTo>
                <a:lnTo>
                  <a:pt x="3214687" y="119062"/>
                </a:lnTo>
                <a:lnTo>
                  <a:pt x="3652837" y="138112"/>
                </a:lnTo>
                <a:lnTo>
                  <a:pt x="4095750" y="152400"/>
                </a:lnTo>
                <a:lnTo>
                  <a:pt x="4095750" y="238125"/>
                </a:lnTo>
                <a:lnTo>
                  <a:pt x="4014787" y="257175"/>
                </a:lnTo>
                <a:lnTo>
                  <a:pt x="2981325" y="352425"/>
                </a:lnTo>
                <a:lnTo>
                  <a:pt x="2809875" y="357187"/>
                </a:lnTo>
                <a:lnTo>
                  <a:pt x="2657475" y="366712"/>
                </a:lnTo>
                <a:lnTo>
                  <a:pt x="2505075" y="357187"/>
                </a:lnTo>
                <a:lnTo>
                  <a:pt x="2071687" y="347662"/>
                </a:lnTo>
                <a:lnTo>
                  <a:pt x="1847850" y="342900"/>
                </a:lnTo>
                <a:lnTo>
                  <a:pt x="1681162" y="342900"/>
                </a:lnTo>
                <a:lnTo>
                  <a:pt x="1500187" y="357187"/>
                </a:lnTo>
                <a:lnTo>
                  <a:pt x="1314450" y="371475"/>
                </a:lnTo>
                <a:lnTo>
                  <a:pt x="1181100" y="385762"/>
                </a:lnTo>
                <a:lnTo>
                  <a:pt x="1090612" y="395287"/>
                </a:lnTo>
                <a:lnTo>
                  <a:pt x="4081462" y="400050"/>
                </a:lnTo>
                <a:cubicBezTo>
                  <a:pt x="4083050" y="266700"/>
                  <a:pt x="4084637" y="133350"/>
                  <a:pt x="408622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457325" y="871538"/>
            <a:ext cx="3533775" cy="304843"/>
          </a:xfrm>
          <a:custGeom>
            <a:avLst/>
            <a:gdLst>
              <a:gd name="connsiteX0" fmla="*/ 0 w 3533775"/>
              <a:gd name="connsiteY0" fmla="*/ 66675 h 319087"/>
              <a:gd name="connsiteX1" fmla="*/ 61913 w 3533775"/>
              <a:gd name="connsiteY1" fmla="*/ 157162 h 319087"/>
              <a:gd name="connsiteX2" fmla="*/ 195263 w 3533775"/>
              <a:gd name="connsiteY2" fmla="*/ 238125 h 319087"/>
              <a:gd name="connsiteX3" fmla="*/ 342900 w 3533775"/>
              <a:gd name="connsiteY3" fmla="*/ 304800 h 319087"/>
              <a:gd name="connsiteX4" fmla="*/ 533400 w 3533775"/>
              <a:gd name="connsiteY4" fmla="*/ 319087 h 319087"/>
              <a:gd name="connsiteX5" fmla="*/ 676275 w 3533775"/>
              <a:gd name="connsiteY5" fmla="*/ 314325 h 319087"/>
              <a:gd name="connsiteX6" fmla="*/ 814388 w 3533775"/>
              <a:gd name="connsiteY6" fmla="*/ 266700 h 319087"/>
              <a:gd name="connsiteX7" fmla="*/ 1057275 w 3533775"/>
              <a:gd name="connsiteY7" fmla="*/ 247650 h 319087"/>
              <a:gd name="connsiteX8" fmla="*/ 1262063 w 3533775"/>
              <a:gd name="connsiteY8" fmla="*/ 242887 h 319087"/>
              <a:gd name="connsiteX9" fmla="*/ 1514475 w 3533775"/>
              <a:gd name="connsiteY9" fmla="*/ 247650 h 319087"/>
              <a:gd name="connsiteX10" fmla="*/ 1871663 w 3533775"/>
              <a:gd name="connsiteY10" fmla="*/ 261937 h 319087"/>
              <a:gd name="connsiteX11" fmla="*/ 2085975 w 3533775"/>
              <a:gd name="connsiteY11" fmla="*/ 266700 h 319087"/>
              <a:gd name="connsiteX12" fmla="*/ 2414588 w 3533775"/>
              <a:gd name="connsiteY12" fmla="*/ 252412 h 319087"/>
              <a:gd name="connsiteX13" fmla="*/ 3014663 w 3533775"/>
              <a:gd name="connsiteY13" fmla="*/ 204787 h 319087"/>
              <a:gd name="connsiteX14" fmla="*/ 3319463 w 3533775"/>
              <a:gd name="connsiteY14" fmla="*/ 171450 h 319087"/>
              <a:gd name="connsiteX15" fmla="*/ 3452813 w 3533775"/>
              <a:gd name="connsiteY15" fmla="*/ 152400 h 319087"/>
              <a:gd name="connsiteX16" fmla="*/ 3533775 w 3533775"/>
              <a:gd name="connsiteY16" fmla="*/ 133350 h 319087"/>
              <a:gd name="connsiteX17" fmla="*/ 3529013 w 3533775"/>
              <a:gd name="connsiteY17" fmla="*/ 52387 h 319087"/>
              <a:gd name="connsiteX18" fmla="*/ 3190875 w 3533775"/>
              <a:gd name="connsiteY18" fmla="*/ 52387 h 319087"/>
              <a:gd name="connsiteX19" fmla="*/ 2900363 w 3533775"/>
              <a:gd name="connsiteY19" fmla="*/ 28575 h 319087"/>
              <a:gd name="connsiteX20" fmla="*/ 2595563 w 3533775"/>
              <a:gd name="connsiteY20" fmla="*/ 28575 h 319087"/>
              <a:gd name="connsiteX21" fmla="*/ 2305050 w 3533775"/>
              <a:gd name="connsiteY21" fmla="*/ 14287 h 319087"/>
              <a:gd name="connsiteX22" fmla="*/ 1895475 w 3533775"/>
              <a:gd name="connsiteY22" fmla="*/ 19050 h 319087"/>
              <a:gd name="connsiteX23" fmla="*/ 1681163 w 3533775"/>
              <a:gd name="connsiteY23" fmla="*/ 19050 h 319087"/>
              <a:gd name="connsiteX24" fmla="*/ 1481138 w 3533775"/>
              <a:gd name="connsiteY24" fmla="*/ 23812 h 319087"/>
              <a:gd name="connsiteX25" fmla="*/ 1128713 w 3533775"/>
              <a:gd name="connsiteY25" fmla="*/ 23812 h 319087"/>
              <a:gd name="connsiteX26" fmla="*/ 795338 w 3533775"/>
              <a:gd name="connsiteY26" fmla="*/ 14287 h 319087"/>
              <a:gd name="connsiteX27" fmla="*/ 533400 w 3533775"/>
              <a:gd name="connsiteY27" fmla="*/ 0 h 319087"/>
              <a:gd name="connsiteX28" fmla="*/ 400050 w 3533775"/>
              <a:gd name="connsiteY28" fmla="*/ 0 h 319087"/>
              <a:gd name="connsiteX29" fmla="*/ 223838 w 3533775"/>
              <a:gd name="connsiteY29" fmla="*/ 19050 h 319087"/>
              <a:gd name="connsiteX30" fmla="*/ 0 w 3533775"/>
              <a:gd name="connsiteY30" fmla="*/ 66675 h 319087"/>
              <a:gd name="connsiteX0" fmla="*/ 0 w 3533775"/>
              <a:gd name="connsiteY0" fmla="*/ 66675 h 319130"/>
              <a:gd name="connsiteX1" fmla="*/ 61913 w 3533775"/>
              <a:gd name="connsiteY1" fmla="*/ 157162 h 319130"/>
              <a:gd name="connsiteX2" fmla="*/ 195263 w 3533775"/>
              <a:gd name="connsiteY2" fmla="*/ 238125 h 319130"/>
              <a:gd name="connsiteX3" fmla="*/ 342900 w 3533775"/>
              <a:gd name="connsiteY3" fmla="*/ 304800 h 319130"/>
              <a:gd name="connsiteX4" fmla="*/ 533400 w 3533775"/>
              <a:gd name="connsiteY4" fmla="*/ 319087 h 319130"/>
              <a:gd name="connsiteX5" fmla="*/ 652462 w 3533775"/>
              <a:gd name="connsiteY5" fmla="*/ 300037 h 319130"/>
              <a:gd name="connsiteX6" fmla="*/ 814388 w 3533775"/>
              <a:gd name="connsiteY6" fmla="*/ 266700 h 319130"/>
              <a:gd name="connsiteX7" fmla="*/ 1057275 w 3533775"/>
              <a:gd name="connsiteY7" fmla="*/ 247650 h 319130"/>
              <a:gd name="connsiteX8" fmla="*/ 1262063 w 3533775"/>
              <a:gd name="connsiteY8" fmla="*/ 242887 h 319130"/>
              <a:gd name="connsiteX9" fmla="*/ 1514475 w 3533775"/>
              <a:gd name="connsiteY9" fmla="*/ 247650 h 319130"/>
              <a:gd name="connsiteX10" fmla="*/ 1871663 w 3533775"/>
              <a:gd name="connsiteY10" fmla="*/ 261937 h 319130"/>
              <a:gd name="connsiteX11" fmla="*/ 2085975 w 3533775"/>
              <a:gd name="connsiteY11" fmla="*/ 266700 h 319130"/>
              <a:gd name="connsiteX12" fmla="*/ 2414588 w 3533775"/>
              <a:gd name="connsiteY12" fmla="*/ 252412 h 319130"/>
              <a:gd name="connsiteX13" fmla="*/ 3014663 w 3533775"/>
              <a:gd name="connsiteY13" fmla="*/ 204787 h 319130"/>
              <a:gd name="connsiteX14" fmla="*/ 3319463 w 3533775"/>
              <a:gd name="connsiteY14" fmla="*/ 171450 h 319130"/>
              <a:gd name="connsiteX15" fmla="*/ 3452813 w 3533775"/>
              <a:gd name="connsiteY15" fmla="*/ 152400 h 319130"/>
              <a:gd name="connsiteX16" fmla="*/ 3533775 w 3533775"/>
              <a:gd name="connsiteY16" fmla="*/ 133350 h 319130"/>
              <a:gd name="connsiteX17" fmla="*/ 3529013 w 3533775"/>
              <a:gd name="connsiteY17" fmla="*/ 52387 h 319130"/>
              <a:gd name="connsiteX18" fmla="*/ 3190875 w 3533775"/>
              <a:gd name="connsiteY18" fmla="*/ 52387 h 319130"/>
              <a:gd name="connsiteX19" fmla="*/ 2900363 w 3533775"/>
              <a:gd name="connsiteY19" fmla="*/ 28575 h 319130"/>
              <a:gd name="connsiteX20" fmla="*/ 2595563 w 3533775"/>
              <a:gd name="connsiteY20" fmla="*/ 28575 h 319130"/>
              <a:gd name="connsiteX21" fmla="*/ 2305050 w 3533775"/>
              <a:gd name="connsiteY21" fmla="*/ 14287 h 319130"/>
              <a:gd name="connsiteX22" fmla="*/ 1895475 w 3533775"/>
              <a:gd name="connsiteY22" fmla="*/ 19050 h 319130"/>
              <a:gd name="connsiteX23" fmla="*/ 1681163 w 3533775"/>
              <a:gd name="connsiteY23" fmla="*/ 19050 h 319130"/>
              <a:gd name="connsiteX24" fmla="*/ 1481138 w 3533775"/>
              <a:gd name="connsiteY24" fmla="*/ 23812 h 319130"/>
              <a:gd name="connsiteX25" fmla="*/ 1128713 w 3533775"/>
              <a:gd name="connsiteY25" fmla="*/ 23812 h 319130"/>
              <a:gd name="connsiteX26" fmla="*/ 795338 w 3533775"/>
              <a:gd name="connsiteY26" fmla="*/ 14287 h 319130"/>
              <a:gd name="connsiteX27" fmla="*/ 533400 w 3533775"/>
              <a:gd name="connsiteY27" fmla="*/ 0 h 319130"/>
              <a:gd name="connsiteX28" fmla="*/ 400050 w 3533775"/>
              <a:gd name="connsiteY28" fmla="*/ 0 h 319130"/>
              <a:gd name="connsiteX29" fmla="*/ 223838 w 3533775"/>
              <a:gd name="connsiteY29" fmla="*/ 19050 h 319130"/>
              <a:gd name="connsiteX30" fmla="*/ 0 w 3533775"/>
              <a:gd name="connsiteY30" fmla="*/ 66675 h 319130"/>
              <a:gd name="connsiteX0" fmla="*/ 0 w 3533775"/>
              <a:gd name="connsiteY0" fmla="*/ 66675 h 307104"/>
              <a:gd name="connsiteX1" fmla="*/ 61913 w 3533775"/>
              <a:gd name="connsiteY1" fmla="*/ 157162 h 307104"/>
              <a:gd name="connsiteX2" fmla="*/ 195263 w 3533775"/>
              <a:gd name="connsiteY2" fmla="*/ 238125 h 307104"/>
              <a:gd name="connsiteX3" fmla="*/ 342900 w 3533775"/>
              <a:gd name="connsiteY3" fmla="*/ 304800 h 307104"/>
              <a:gd name="connsiteX4" fmla="*/ 519113 w 3533775"/>
              <a:gd name="connsiteY4" fmla="*/ 304800 h 307104"/>
              <a:gd name="connsiteX5" fmla="*/ 652462 w 3533775"/>
              <a:gd name="connsiteY5" fmla="*/ 300037 h 307104"/>
              <a:gd name="connsiteX6" fmla="*/ 814388 w 3533775"/>
              <a:gd name="connsiteY6" fmla="*/ 266700 h 307104"/>
              <a:gd name="connsiteX7" fmla="*/ 1057275 w 3533775"/>
              <a:gd name="connsiteY7" fmla="*/ 247650 h 307104"/>
              <a:gd name="connsiteX8" fmla="*/ 1262063 w 3533775"/>
              <a:gd name="connsiteY8" fmla="*/ 242887 h 307104"/>
              <a:gd name="connsiteX9" fmla="*/ 1514475 w 3533775"/>
              <a:gd name="connsiteY9" fmla="*/ 247650 h 307104"/>
              <a:gd name="connsiteX10" fmla="*/ 1871663 w 3533775"/>
              <a:gd name="connsiteY10" fmla="*/ 261937 h 307104"/>
              <a:gd name="connsiteX11" fmla="*/ 2085975 w 3533775"/>
              <a:gd name="connsiteY11" fmla="*/ 266700 h 307104"/>
              <a:gd name="connsiteX12" fmla="*/ 2414588 w 3533775"/>
              <a:gd name="connsiteY12" fmla="*/ 252412 h 307104"/>
              <a:gd name="connsiteX13" fmla="*/ 3014663 w 3533775"/>
              <a:gd name="connsiteY13" fmla="*/ 204787 h 307104"/>
              <a:gd name="connsiteX14" fmla="*/ 3319463 w 3533775"/>
              <a:gd name="connsiteY14" fmla="*/ 171450 h 307104"/>
              <a:gd name="connsiteX15" fmla="*/ 3452813 w 3533775"/>
              <a:gd name="connsiteY15" fmla="*/ 152400 h 307104"/>
              <a:gd name="connsiteX16" fmla="*/ 3533775 w 3533775"/>
              <a:gd name="connsiteY16" fmla="*/ 133350 h 307104"/>
              <a:gd name="connsiteX17" fmla="*/ 3529013 w 3533775"/>
              <a:gd name="connsiteY17" fmla="*/ 52387 h 307104"/>
              <a:gd name="connsiteX18" fmla="*/ 3190875 w 3533775"/>
              <a:gd name="connsiteY18" fmla="*/ 52387 h 307104"/>
              <a:gd name="connsiteX19" fmla="*/ 2900363 w 3533775"/>
              <a:gd name="connsiteY19" fmla="*/ 28575 h 307104"/>
              <a:gd name="connsiteX20" fmla="*/ 2595563 w 3533775"/>
              <a:gd name="connsiteY20" fmla="*/ 28575 h 307104"/>
              <a:gd name="connsiteX21" fmla="*/ 2305050 w 3533775"/>
              <a:gd name="connsiteY21" fmla="*/ 14287 h 307104"/>
              <a:gd name="connsiteX22" fmla="*/ 1895475 w 3533775"/>
              <a:gd name="connsiteY22" fmla="*/ 19050 h 307104"/>
              <a:gd name="connsiteX23" fmla="*/ 1681163 w 3533775"/>
              <a:gd name="connsiteY23" fmla="*/ 19050 h 307104"/>
              <a:gd name="connsiteX24" fmla="*/ 1481138 w 3533775"/>
              <a:gd name="connsiteY24" fmla="*/ 23812 h 307104"/>
              <a:gd name="connsiteX25" fmla="*/ 1128713 w 3533775"/>
              <a:gd name="connsiteY25" fmla="*/ 23812 h 307104"/>
              <a:gd name="connsiteX26" fmla="*/ 795338 w 3533775"/>
              <a:gd name="connsiteY26" fmla="*/ 14287 h 307104"/>
              <a:gd name="connsiteX27" fmla="*/ 533400 w 3533775"/>
              <a:gd name="connsiteY27" fmla="*/ 0 h 307104"/>
              <a:gd name="connsiteX28" fmla="*/ 400050 w 3533775"/>
              <a:gd name="connsiteY28" fmla="*/ 0 h 307104"/>
              <a:gd name="connsiteX29" fmla="*/ 223838 w 3533775"/>
              <a:gd name="connsiteY29" fmla="*/ 19050 h 307104"/>
              <a:gd name="connsiteX30" fmla="*/ 0 w 3533775"/>
              <a:gd name="connsiteY30" fmla="*/ 66675 h 307104"/>
              <a:gd name="connsiteX0" fmla="*/ 0 w 3533775"/>
              <a:gd name="connsiteY0" fmla="*/ 66675 h 305681"/>
              <a:gd name="connsiteX1" fmla="*/ 61913 w 3533775"/>
              <a:gd name="connsiteY1" fmla="*/ 157162 h 305681"/>
              <a:gd name="connsiteX2" fmla="*/ 195263 w 3533775"/>
              <a:gd name="connsiteY2" fmla="*/ 238125 h 305681"/>
              <a:gd name="connsiteX3" fmla="*/ 347662 w 3533775"/>
              <a:gd name="connsiteY3" fmla="*/ 290513 h 305681"/>
              <a:gd name="connsiteX4" fmla="*/ 519113 w 3533775"/>
              <a:gd name="connsiteY4" fmla="*/ 304800 h 305681"/>
              <a:gd name="connsiteX5" fmla="*/ 652462 w 3533775"/>
              <a:gd name="connsiteY5" fmla="*/ 300037 h 305681"/>
              <a:gd name="connsiteX6" fmla="*/ 814388 w 3533775"/>
              <a:gd name="connsiteY6" fmla="*/ 266700 h 305681"/>
              <a:gd name="connsiteX7" fmla="*/ 1057275 w 3533775"/>
              <a:gd name="connsiteY7" fmla="*/ 247650 h 305681"/>
              <a:gd name="connsiteX8" fmla="*/ 1262063 w 3533775"/>
              <a:gd name="connsiteY8" fmla="*/ 242887 h 305681"/>
              <a:gd name="connsiteX9" fmla="*/ 1514475 w 3533775"/>
              <a:gd name="connsiteY9" fmla="*/ 247650 h 305681"/>
              <a:gd name="connsiteX10" fmla="*/ 1871663 w 3533775"/>
              <a:gd name="connsiteY10" fmla="*/ 261937 h 305681"/>
              <a:gd name="connsiteX11" fmla="*/ 2085975 w 3533775"/>
              <a:gd name="connsiteY11" fmla="*/ 266700 h 305681"/>
              <a:gd name="connsiteX12" fmla="*/ 2414588 w 3533775"/>
              <a:gd name="connsiteY12" fmla="*/ 252412 h 305681"/>
              <a:gd name="connsiteX13" fmla="*/ 3014663 w 3533775"/>
              <a:gd name="connsiteY13" fmla="*/ 204787 h 305681"/>
              <a:gd name="connsiteX14" fmla="*/ 3319463 w 3533775"/>
              <a:gd name="connsiteY14" fmla="*/ 171450 h 305681"/>
              <a:gd name="connsiteX15" fmla="*/ 3452813 w 3533775"/>
              <a:gd name="connsiteY15" fmla="*/ 152400 h 305681"/>
              <a:gd name="connsiteX16" fmla="*/ 3533775 w 3533775"/>
              <a:gd name="connsiteY16" fmla="*/ 133350 h 305681"/>
              <a:gd name="connsiteX17" fmla="*/ 3529013 w 3533775"/>
              <a:gd name="connsiteY17" fmla="*/ 52387 h 305681"/>
              <a:gd name="connsiteX18" fmla="*/ 3190875 w 3533775"/>
              <a:gd name="connsiteY18" fmla="*/ 52387 h 305681"/>
              <a:gd name="connsiteX19" fmla="*/ 2900363 w 3533775"/>
              <a:gd name="connsiteY19" fmla="*/ 28575 h 305681"/>
              <a:gd name="connsiteX20" fmla="*/ 2595563 w 3533775"/>
              <a:gd name="connsiteY20" fmla="*/ 28575 h 305681"/>
              <a:gd name="connsiteX21" fmla="*/ 2305050 w 3533775"/>
              <a:gd name="connsiteY21" fmla="*/ 14287 h 305681"/>
              <a:gd name="connsiteX22" fmla="*/ 1895475 w 3533775"/>
              <a:gd name="connsiteY22" fmla="*/ 19050 h 305681"/>
              <a:gd name="connsiteX23" fmla="*/ 1681163 w 3533775"/>
              <a:gd name="connsiteY23" fmla="*/ 19050 h 305681"/>
              <a:gd name="connsiteX24" fmla="*/ 1481138 w 3533775"/>
              <a:gd name="connsiteY24" fmla="*/ 23812 h 305681"/>
              <a:gd name="connsiteX25" fmla="*/ 1128713 w 3533775"/>
              <a:gd name="connsiteY25" fmla="*/ 23812 h 305681"/>
              <a:gd name="connsiteX26" fmla="*/ 795338 w 3533775"/>
              <a:gd name="connsiteY26" fmla="*/ 14287 h 305681"/>
              <a:gd name="connsiteX27" fmla="*/ 533400 w 3533775"/>
              <a:gd name="connsiteY27" fmla="*/ 0 h 305681"/>
              <a:gd name="connsiteX28" fmla="*/ 400050 w 3533775"/>
              <a:gd name="connsiteY28" fmla="*/ 0 h 305681"/>
              <a:gd name="connsiteX29" fmla="*/ 223838 w 3533775"/>
              <a:gd name="connsiteY29" fmla="*/ 19050 h 305681"/>
              <a:gd name="connsiteX30" fmla="*/ 0 w 3533775"/>
              <a:gd name="connsiteY30" fmla="*/ 66675 h 305681"/>
              <a:gd name="connsiteX0" fmla="*/ 0 w 3533775"/>
              <a:gd name="connsiteY0" fmla="*/ 66675 h 304843"/>
              <a:gd name="connsiteX1" fmla="*/ 61913 w 3533775"/>
              <a:gd name="connsiteY1" fmla="*/ 157162 h 304843"/>
              <a:gd name="connsiteX2" fmla="*/ 195263 w 3533775"/>
              <a:gd name="connsiteY2" fmla="*/ 238125 h 304843"/>
              <a:gd name="connsiteX3" fmla="*/ 347662 w 3533775"/>
              <a:gd name="connsiteY3" fmla="*/ 290513 h 304843"/>
              <a:gd name="connsiteX4" fmla="*/ 519113 w 3533775"/>
              <a:gd name="connsiteY4" fmla="*/ 304800 h 304843"/>
              <a:gd name="connsiteX5" fmla="*/ 652462 w 3533775"/>
              <a:gd name="connsiteY5" fmla="*/ 285750 h 304843"/>
              <a:gd name="connsiteX6" fmla="*/ 814388 w 3533775"/>
              <a:gd name="connsiteY6" fmla="*/ 266700 h 304843"/>
              <a:gd name="connsiteX7" fmla="*/ 1057275 w 3533775"/>
              <a:gd name="connsiteY7" fmla="*/ 247650 h 304843"/>
              <a:gd name="connsiteX8" fmla="*/ 1262063 w 3533775"/>
              <a:gd name="connsiteY8" fmla="*/ 242887 h 304843"/>
              <a:gd name="connsiteX9" fmla="*/ 1514475 w 3533775"/>
              <a:gd name="connsiteY9" fmla="*/ 247650 h 304843"/>
              <a:gd name="connsiteX10" fmla="*/ 1871663 w 3533775"/>
              <a:gd name="connsiteY10" fmla="*/ 261937 h 304843"/>
              <a:gd name="connsiteX11" fmla="*/ 2085975 w 3533775"/>
              <a:gd name="connsiteY11" fmla="*/ 266700 h 304843"/>
              <a:gd name="connsiteX12" fmla="*/ 2414588 w 3533775"/>
              <a:gd name="connsiteY12" fmla="*/ 252412 h 304843"/>
              <a:gd name="connsiteX13" fmla="*/ 3014663 w 3533775"/>
              <a:gd name="connsiteY13" fmla="*/ 204787 h 304843"/>
              <a:gd name="connsiteX14" fmla="*/ 3319463 w 3533775"/>
              <a:gd name="connsiteY14" fmla="*/ 171450 h 304843"/>
              <a:gd name="connsiteX15" fmla="*/ 3452813 w 3533775"/>
              <a:gd name="connsiteY15" fmla="*/ 152400 h 304843"/>
              <a:gd name="connsiteX16" fmla="*/ 3533775 w 3533775"/>
              <a:gd name="connsiteY16" fmla="*/ 133350 h 304843"/>
              <a:gd name="connsiteX17" fmla="*/ 3529013 w 3533775"/>
              <a:gd name="connsiteY17" fmla="*/ 52387 h 304843"/>
              <a:gd name="connsiteX18" fmla="*/ 3190875 w 3533775"/>
              <a:gd name="connsiteY18" fmla="*/ 52387 h 304843"/>
              <a:gd name="connsiteX19" fmla="*/ 2900363 w 3533775"/>
              <a:gd name="connsiteY19" fmla="*/ 28575 h 304843"/>
              <a:gd name="connsiteX20" fmla="*/ 2595563 w 3533775"/>
              <a:gd name="connsiteY20" fmla="*/ 28575 h 304843"/>
              <a:gd name="connsiteX21" fmla="*/ 2305050 w 3533775"/>
              <a:gd name="connsiteY21" fmla="*/ 14287 h 304843"/>
              <a:gd name="connsiteX22" fmla="*/ 1895475 w 3533775"/>
              <a:gd name="connsiteY22" fmla="*/ 19050 h 304843"/>
              <a:gd name="connsiteX23" fmla="*/ 1681163 w 3533775"/>
              <a:gd name="connsiteY23" fmla="*/ 19050 h 304843"/>
              <a:gd name="connsiteX24" fmla="*/ 1481138 w 3533775"/>
              <a:gd name="connsiteY24" fmla="*/ 23812 h 304843"/>
              <a:gd name="connsiteX25" fmla="*/ 1128713 w 3533775"/>
              <a:gd name="connsiteY25" fmla="*/ 23812 h 304843"/>
              <a:gd name="connsiteX26" fmla="*/ 795338 w 3533775"/>
              <a:gd name="connsiteY26" fmla="*/ 14287 h 304843"/>
              <a:gd name="connsiteX27" fmla="*/ 533400 w 3533775"/>
              <a:gd name="connsiteY27" fmla="*/ 0 h 304843"/>
              <a:gd name="connsiteX28" fmla="*/ 400050 w 3533775"/>
              <a:gd name="connsiteY28" fmla="*/ 0 h 304843"/>
              <a:gd name="connsiteX29" fmla="*/ 223838 w 3533775"/>
              <a:gd name="connsiteY29" fmla="*/ 19050 h 304843"/>
              <a:gd name="connsiteX30" fmla="*/ 0 w 3533775"/>
              <a:gd name="connsiteY30" fmla="*/ 66675 h 30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33775" h="304843">
                <a:moveTo>
                  <a:pt x="0" y="66675"/>
                </a:moveTo>
                <a:lnTo>
                  <a:pt x="61913" y="157162"/>
                </a:lnTo>
                <a:lnTo>
                  <a:pt x="195263" y="238125"/>
                </a:lnTo>
                <a:lnTo>
                  <a:pt x="347662" y="290513"/>
                </a:lnTo>
                <a:cubicBezTo>
                  <a:pt x="411162" y="295275"/>
                  <a:pt x="468313" y="305594"/>
                  <a:pt x="519113" y="304800"/>
                </a:cubicBezTo>
                <a:cubicBezTo>
                  <a:pt x="569913" y="304006"/>
                  <a:pt x="612775" y="292100"/>
                  <a:pt x="652462" y="285750"/>
                </a:cubicBezTo>
                <a:lnTo>
                  <a:pt x="814388" y="266700"/>
                </a:lnTo>
                <a:lnTo>
                  <a:pt x="1057275" y="247650"/>
                </a:lnTo>
                <a:lnTo>
                  <a:pt x="1262063" y="242887"/>
                </a:lnTo>
                <a:lnTo>
                  <a:pt x="1514475" y="247650"/>
                </a:lnTo>
                <a:lnTo>
                  <a:pt x="1871663" y="261937"/>
                </a:lnTo>
                <a:lnTo>
                  <a:pt x="2085975" y="266700"/>
                </a:lnTo>
                <a:lnTo>
                  <a:pt x="2414588" y="252412"/>
                </a:lnTo>
                <a:lnTo>
                  <a:pt x="3014663" y="204787"/>
                </a:lnTo>
                <a:lnTo>
                  <a:pt x="3319463" y="171450"/>
                </a:lnTo>
                <a:lnTo>
                  <a:pt x="3452813" y="152400"/>
                </a:lnTo>
                <a:lnTo>
                  <a:pt x="3533775" y="133350"/>
                </a:lnTo>
                <a:lnTo>
                  <a:pt x="3529013" y="52387"/>
                </a:lnTo>
                <a:lnTo>
                  <a:pt x="3190875" y="52387"/>
                </a:lnTo>
                <a:lnTo>
                  <a:pt x="2900363" y="28575"/>
                </a:lnTo>
                <a:lnTo>
                  <a:pt x="2595563" y="28575"/>
                </a:lnTo>
                <a:lnTo>
                  <a:pt x="2305050" y="14287"/>
                </a:lnTo>
                <a:lnTo>
                  <a:pt x="1895475" y="19050"/>
                </a:lnTo>
                <a:lnTo>
                  <a:pt x="1681163" y="19050"/>
                </a:lnTo>
                <a:lnTo>
                  <a:pt x="1481138" y="23812"/>
                </a:lnTo>
                <a:lnTo>
                  <a:pt x="1128713" y="23812"/>
                </a:lnTo>
                <a:lnTo>
                  <a:pt x="795338" y="14287"/>
                </a:lnTo>
                <a:lnTo>
                  <a:pt x="533400" y="0"/>
                </a:lnTo>
                <a:lnTo>
                  <a:pt x="400050" y="0"/>
                </a:lnTo>
                <a:lnTo>
                  <a:pt x="223838" y="19050"/>
                </a:lnTo>
                <a:lnTo>
                  <a:pt x="0" y="666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1981200" y="1143000"/>
            <a:ext cx="3200400" cy="4154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86785" y="609600"/>
            <a:ext cx="6096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20" grpId="0"/>
      <p:bldP spid="27" grpId="0" animBg="1"/>
      <p:bldP spid="28" grpId="0" animBg="1"/>
      <p:bldP spid="31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0900" y="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</a:rPr>
              <a:t>Summary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46331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Three layer models including mixed ice-rock layers are consistent with Titan’s moment of inertia and mean density.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bg1"/>
                </a:solidFill>
              </a:rPr>
              <a:t>Preliminary</a:t>
            </a:r>
            <a:r>
              <a:rPr lang="en-US" sz="2400" dirty="0" smtClean="0">
                <a:solidFill>
                  <a:schemeClr val="bg1"/>
                </a:solidFill>
              </a:rPr>
              <a:t> modeling indicates that many data-constrained three-layer internal structures are not thermally stable.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These models undergo further differentiation resulting in C/MR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lower than Cassini gravity estimates (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</a:t>
            </a:r>
            <a:r>
              <a:rPr lang="en-US" sz="2400" dirty="0" smtClean="0">
                <a:solidFill>
                  <a:schemeClr val="bg1"/>
                </a:solidFill>
              </a:rPr>
              <a:t>0.34).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Thermally stable three-layer models </a:t>
            </a:r>
            <a:r>
              <a:rPr lang="en-US" sz="2400" b="1" i="1" dirty="0" smtClean="0">
                <a:solidFill>
                  <a:schemeClr val="bg1"/>
                </a:solidFill>
              </a:rPr>
              <a:t>do</a:t>
            </a:r>
            <a:r>
              <a:rPr lang="en-US" sz="2400" b="1" dirty="0" smtClean="0">
                <a:solidFill>
                  <a:schemeClr val="bg1"/>
                </a:solidFill>
              </a:rPr>
              <a:t> exist and result in C/MR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 </a:t>
            </a:r>
            <a:r>
              <a:rPr lang="en-US" sz="2400" b="1" dirty="0" smtClean="0">
                <a:solidFill>
                  <a:schemeClr val="bg1"/>
                </a:solidFill>
                <a:sym typeface="Symbol"/>
              </a:rPr>
              <a:t></a:t>
            </a:r>
            <a:r>
              <a:rPr lang="en-US" sz="2400" b="1" baseline="30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0.33, the lower bound set by </a:t>
            </a:r>
            <a:r>
              <a:rPr lang="en-US" sz="2400" b="1" dirty="0" err="1" smtClean="0">
                <a:solidFill>
                  <a:schemeClr val="bg1"/>
                </a:solidFill>
              </a:rPr>
              <a:t>Iess</a:t>
            </a:r>
            <a:r>
              <a:rPr lang="en-US" sz="2400" b="1" dirty="0" smtClean="0">
                <a:solidFill>
                  <a:schemeClr val="bg1"/>
                </a:solidFill>
              </a:rPr>
              <a:t> et al. 2010.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 large parameter space remains to be explored.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Incorporating chemical processes (dehydration, ocean and ice shell </a:t>
            </a:r>
            <a:r>
              <a:rPr lang="en-US" sz="2400" dirty="0" smtClean="0">
                <a:solidFill>
                  <a:schemeClr val="bg1"/>
                </a:solidFill>
              </a:rPr>
              <a:t>composition - ammonia, </a:t>
            </a:r>
            <a:r>
              <a:rPr lang="en-US" sz="2400" dirty="0" smtClean="0">
                <a:solidFill>
                  <a:schemeClr val="bg1"/>
                </a:solidFill>
              </a:rPr>
              <a:t>etc.) is the next immediate step.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FF99"/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34"/>
            <a:ext cx="5289841" cy="582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0022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C/MR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>
                <a:sym typeface="Symbol"/>
              </a:rPr>
              <a:t></a:t>
            </a:r>
            <a:r>
              <a:rPr lang="en-US" sz="3600" dirty="0" smtClean="0"/>
              <a:t> 0.34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62600" y="2069068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1879.8 kg m</a:t>
                </a:r>
                <a:r>
                  <a:rPr lang="en-US" sz="3600" baseline="30000" dirty="0" smtClean="0">
                    <a:solidFill>
                      <a:schemeClr val="tx1"/>
                    </a:solidFill>
                  </a:rPr>
                  <a:t>-3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069068"/>
                <a:ext cx="35814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-76200" y="6457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Fortes, 2012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260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Jacobson, 2006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5473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Iess</a:t>
            </a:r>
            <a:r>
              <a:rPr lang="en-US" dirty="0" smtClean="0"/>
              <a:t> et al. 2010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"/>
          <a:stretch/>
        </p:blipFill>
        <p:spPr bwMode="auto">
          <a:xfrm>
            <a:off x="5315901" y="3443289"/>
            <a:ext cx="3828099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Constraints on Titan’s internal structure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4484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143000"/>
            <a:ext cx="3918156" cy="3348037"/>
            <a:chOff x="457200" y="1143000"/>
            <a:chExt cx="3918156" cy="3348037"/>
          </a:xfrm>
        </p:grpSpPr>
        <p:sp>
          <p:nvSpPr>
            <p:cNvPr id="50" name="Freeform 49"/>
            <p:cNvSpPr/>
            <p:nvPr/>
          </p:nvSpPr>
          <p:spPr>
            <a:xfrm>
              <a:off x="847725" y="1143000"/>
              <a:ext cx="3062288" cy="981075"/>
            </a:xfrm>
            <a:custGeom>
              <a:avLst/>
              <a:gdLst>
                <a:gd name="connsiteX0" fmla="*/ 0 w 3062288"/>
                <a:gd name="connsiteY0" fmla="*/ 381000 h 981075"/>
                <a:gd name="connsiteX1" fmla="*/ 357188 w 3062288"/>
                <a:gd name="connsiteY1" fmla="*/ 981075 h 981075"/>
                <a:gd name="connsiteX2" fmla="*/ 542925 w 3062288"/>
                <a:gd name="connsiteY2" fmla="*/ 900112 h 981075"/>
                <a:gd name="connsiteX3" fmla="*/ 762000 w 3062288"/>
                <a:gd name="connsiteY3" fmla="*/ 847725 h 981075"/>
                <a:gd name="connsiteX4" fmla="*/ 971550 w 3062288"/>
                <a:gd name="connsiteY4" fmla="*/ 804862 h 981075"/>
                <a:gd name="connsiteX5" fmla="*/ 1176338 w 3062288"/>
                <a:gd name="connsiteY5" fmla="*/ 781050 h 981075"/>
                <a:gd name="connsiteX6" fmla="*/ 1447800 w 3062288"/>
                <a:gd name="connsiteY6" fmla="*/ 757237 h 981075"/>
                <a:gd name="connsiteX7" fmla="*/ 1662113 w 3062288"/>
                <a:gd name="connsiteY7" fmla="*/ 752475 h 981075"/>
                <a:gd name="connsiteX8" fmla="*/ 2019300 w 3062288"/>
                <a:gd name="connsiteY8" fmla="*/ 781050 h 981075"/>
                <a:gd name="connsiteX9" fmla="*/ 2233613 w 3062288"/>
                <a:gd name="connsiteY9" fmla="*/ 809625 h 981075"/>
                <a:gd name="connsiteX10" fmla="*/ 2395538 w 3062288"/>
                <a:gd name="connsiteY10" fmla="*/ 842962 h 981075"/>
                <a:gd name="connsiteX11" fmla="*/ 2614613 w 3062288"/>
                <a:gd name="connsiteY11" fmla="*/ 900112 h 981075"/>
                <a:gd name="connsiteX12" fmla="*/ 2724150 w 3062288"/>
                <a:gd name="connsiteY12" fmla="*/ 947737 h 981075"/>
                <a:gd name="connsiteX13" fmla="*/ 3062288 w 3062288"/>
                <a:gd name="connsiteY13" fmla="*/ 342900 h 981075"/>
                <a:gd name="connsiteX14" fmla="*/ 2805113 w 3062288"/>
                <a:gd name="connsiteY14" fmla="*/ 219075 h 981075"/>
                <a:gd name="connsiteX15" fmla="*/ 2505075 w 3062288"/>
                <a:gd name="connsiteY15" fmla="*/ 114300 h 981075"/>
                <a:gd name="connsiteX16" fmla="*/ 2200275 w 3062288"/>
                <a:gd name="connsiteY16" fmla="*/ 42862 h 981075"/>
                <a:gd name="connsiteX17" fmla="*/ 1924050 w 3062288"/>
                <a:gd name="connsiteY17" fmla="*/ 9525 h 981075"/>
                <a:gd name="connsiteX18" fmla="*/ 1714500 w 3062288"/>
                <a:gd name="connsiteY18" fmla="*/ 0 h 981075"/>
                <a:gd name="connsiteX19" fmla="*/ 1514475 w 3062288"/>
                <a:gd name="connsiteY19" fmla="*/ 0 h 981075"/>
                <a:gd name="connsiteX20" fmla="*/ 1295400 w 3062288"/>
                <a:gd name="connsiteY20" fmla="*/ 14287 h 981075"/>
                <a:gd name="connsiteX21" fmla="*/ 1062038 w 3062288"/>
                <a:gd name="connsiteY21" fmla="*/ 23812 h 981075"/>
                <a:gd name="connsiteX22" fmla="*/ 857250 w 3062288"/>
                <a:gd name="connsiteY22" fmla="*/ 71437 h 981075"/>
                <a:gd name="connsiteX23" fmla="*/ 647700 w 3062288"/>
                <a:gd name="connsiteY23" fmla="*/ 114300 h 981075"/>
                <a:gd name="connsiteX24" fmla="*/ 404813 w 3062288"/>
                <a:gd name="connsiteY24" fmla="*/ 185737 h 981075"/>
                <a:gd name="connsiteX25" fmla="*/ 247650 w 3062288"/>
                <a:gd name="connsiteY25" fmla="*/ 247650 h 981075"/>
                <a:gd name="connsiteX26" fmla="*/ 104775 w 3062288"/>
                <a:gd name="connsiteY26" fmla="*/ 323850 h 981075"/>
                <a:gd name="connsiteX27" fmla="*/ 0 w 3062288"/>
                <a:gd name="connsiteY27" fmla="*/ 38100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62288" h="981075">
                  <a:moveTo>
                    <a:pt x="0" y="381000"/>
                  </a:moveTo>
                  <a:lnTo>
                    <a:pt x="357188" y="981075"/>
                  </a:lnTo>
                  <a:lnTo>
                    <a:pt x="542925" y="900112"/>
                  </a:lnTo>
                  <a:lnTo>
                    <a:pt x="762000" y="847725"/>
                  </a:lnTo>
                  <a:lnTo>
                    <a:pt x="971550" y="804862"/>
                  </a:lnTo>
                  <a:lnTo>
                    <a:pt x="1176338" y="781050"/>
                  </a:lnTo>
                  <a:lnTo>
                    <a:pt x="1447800" y="757237"/>
                  </a:lnTo>
                  <a:lnTo>
                    <a:pt x="1662113" y="752475"/>
                  </a:lnTo>
                  <a:lnTo>
                    <a:pt x="2019300" y="781050"/>
                  </a:lnTo>
                  <a:lnTo>
                    <a:pt x="2233613" y="809625"/>
                  </a:lnTo>
                  <a:lnTo>
                    <a:pt x="2395538" y="842962"/>
                  </a:lnTo>
                  <a:lnTo>
                    <a:pt x="2614613" y="900112"/>
                  </a:lnTo>
                  <a:lnTo>
                    <a:pt x="2724150" y="947737"/>
                  </a:lnTo>
                  <a:lnTo>
                    <a:pt x="3062288" y="342900"/>
                  </a:lnTo>
                  <a:lnTo>
                    <a:pt x="2805113" y="219075"/>
                  </a:lnTo>
                  <a:lnTo>
                    <a:pt x="2505075" y="114300"/>
                  </a:lnTo>
                  <a:lnTo>
                    <a:pt x="2200275" y="42862"/>
                  </a:lnTo>
                  <a:lnTo>
                    <a:pt x="1924050" y="9525"/>
                  </a:lnTo>
                  <a:lnTo>
                    <a:pt x="1714500" y="0"/>
                  </a:lnTo>
                  <a:lnTo>
                    <a:pt x="1514475" y="0"/>
                  </a:lnTo>
                  <a:lnTo>
                    <a:pt x="1295400" y="14287"/>
                  </a:lnTo>
                  <a:lnTo>
                    <a:pt x="1062038" y="23812"/>
                  </a:lnTo>
                  <a:lnTo>
                    <a:pt x="857250" y="71437"/>
                  </a:lnTo>
                  <a:lnTo>
                    <a:pt x="647700" y="114300"/>
                  </a:lnTo>
                  <a:lnTo>
                    <a:pt x="404813" y="185737"/>
                  </a:lnTo>
                  <a:lnTo>
                    <a:pt x="247650" y="247650"/>
                  </a:lnTo>
                  <a:lnTo>
                    <a:pt x="104775" y="32385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04913" y="1895475"/>
              <a:ext cx="2362200" cy="795337"/>
            </a:xfrm>
            <a:custGeom>
              <a:avLst/>
              <a:gdLst>
                <a:gd name="connsiteX0" fmla="*/ 333375 w 2362200"/>
                <a:gd name="connsiteY0" fmla="*/ 795337 h 795337"/>
                <a:gd name="connsiteX1" fmla="*/ 0 w 2362200"/>
                <a:gd name="connsiteY1" fmla="*/ 228600 h 795337"/>
                <a:gd name="connsiteX2" fmla="*/ 204787 w 2362200"/>
                <a:gd name="connsiteY2" fmla="*/ 147637 h 795337"/>
                <a:gd name="connsiteX3" fmla="*/ 490537 w 2362200"/>
                <a:gd name="connsiteY3" fmla="*/ 71437 h 795337"/>
                <a:gd name="connsiteX4" fmla="*/ 757237 w 2362200"/>
                <a:gd name="connsiteY4" fmla="*/ 28575 h 795337"/>
                <a:gd name="connsiteX5" fmla="*/ 1000125 w 2362200"/>
                <a:gd name="connsiteY5" fmla="*/ 9525 h 795337"/>
                <a:gd name="connsiteX6" fmla="*/ 1309687 w 2362200"/>
                <a:gd name="connsiteY6" fmla="*/ 0 h 795337"/>
                <a:gd name="connsiteX7" fmla="*/ 1624012 w 2362200"/>
                <a:gd name="connsiteY7" fmla="*/ 23812 h 795337"/>
                <a:gd name="connsiteX8" fmla="*/ 1905000 w 2362200"/>
                <a:gd name="connsiteY8" fmla="*/ 61912 h 795337"/>
                <a:gd name="connsiteX9" fmla="*/ 2152650 w 2362200"/>
                <a:gd name="connsiteY9" fmla="*/ 123825 h 795337"/>
                <a:gd name="connsiteX10" fmla="*/ 2362200 w 2362200"/>
                <a:gd name="connsiteY10" fmla="*/ 185737 h 795337"/>
                <a:gd name="connsiteX11" fmla="*/ 2014537 w 2362200"/>
                <a:gd name="connsiteY11" fmla="*/ 781050 h 795337"/>
                <a:gd name="connsiteX12" fmla="*/ 1743075 w 2362200"/>
                <a:gd name="connsiteY12" fmla="*/ 728662 h 795337"/>
                <a:gd name="connsiteX13" fmla="*/ 1509712 w 2362200"/>
                <a:gd name="connsiteY13" fmla="*/ 704850 h 795337"/>
                <a:gd name="connsiteX14" fmla="*/ 1262062 w 2362200"/>
                <a:gd name="connsiteY14" fmla="*/ 685800 h 795337"/>
                <a:gd name="connsiteX15" fmla="*/ 1014412 w 2362200"/>
                <a:gd name="connsiteY15" fmla="*/ 690562 h 795337"/>
                <a:gd name="connsiteX16" fmla="*/ 800100 w 2362200"/>
                <a:gd name="connsiteY16" fmla="*/ 704850 h 795337"/>
                <a:gd name="connsiteX17" fmla="*/ 600075 w 2362200"/>
                <a:gd name="connsiteY17" fmla="*/ 733425 h 795337"/>
                <a:gd name="connsiteX18" fmla="*/ 452437 w 2362200"/>
                <a:gd name="connsiteY18" fmla="*/ 762000 h 795337"/>
                <a:gd name="connsiteX19" fmla="*/ 333375 w 2362200"/>
                <a:gd name="connsiteY19" fmla="*/ 795337 h 79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00" h="795337">
                  <a:moveTo>
                    <a:pt x="333375" y="795337"/>
                  </a:moveTo>
                  <a:lnTo>
                    <a:pt x="0" y="228600"/>
                  </a:lnTo>
                  <a:lnTo>
                    <a:pt x="204787" y="147637"/>
                  </a:lnTo>
                  <a:lnTo>
                    <a:pt x="490537" y="71437"/>
                  </a:lnTo>
                  <a:lnTo>
                    <a:pt x="757237" y="28575"/>
                  </a:lnTo>
                  <a:lnTo>
                    <a:pt x="1000125" y="9525"/>
                  </a:lnTo>
                  <a:lnTo>
                    <a:pt x="1309687" y="0"/>
                  </a:lnTo>
                  <a:lnTo>
                    <a:pt x="1624012" y="23812"/>
                  </a:lnTo>
                  <a:lnTo>
                    <a:pt x="1905000" y="61912"/>
                  </a:lnTo>
                  <a:lnTo>
                    <a:pt x="2152650" y="123825"/>
                  </a:lnTo>
                  <a:lnTo>
                    <a:pt x="2362200" y="185737"/>
                  </a:lnTo>
                  <a:lnTo>
                    <a:pt x="2014537" y="781050"/>
                  </a:lnTo>
                  <a:lnTo>
                    <a:pt x="1743075" y="728662"/>
                  </a:lnTo>
                  <a:lnTo>
                    <a:pt x="1509712" y="704850"/>
                  </a:lnTo>
                  <a:lnTo>
                    <a:pt x="1262062" y="685800"/>
                  </a:lnTo>
                  <a:lnTo>
                    <a:pt x="1014412" y="690562"/>
                  </a:lnTo>
                  <a:lnTo>
                    <a:pt x="800100" y="704850"/>
                  </a:lnTo>
                  <a:lnTo>
                    <a:pt x="600075" y="733425"/>
                  </a:lnTo>
                  <a:lnTo>
                    <a:pt x="452437" y="762000"/>
                  </a:lnTo>
                  <a:lnTo>
                    <a:pt x="333375" y="795337"/>
                  </a:lnTo>
                  <a:close/>
                </a:path>
              </a:pathLst>
            </a:custGeom>
            <a:solidFill>
              <a:schemeClr val="accent6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533525" y="2590800"/>
              <a:ext cx="1690688" cy="1524000"/>
            </a:xfrm>
            <a:custGeom>
              <a:avLst/>
              <a:gdLst>
                <a:gd name="connsiteX0" fmla="*/ 0 w 1690688"/>
                <a:gd name="connsiteY0" fmla="*/ 100012 h 1524000"/>
                <a:gd name="connsiteX1" fmla="*/ 285750 w 1690688"/>
                <a:gd name="connsiteY1" fmla="*/ 42862 h 1524000"/>
                <a:gd name="connsiteX2" fmla="*/ 552450 w 1690688"/>
                <a:gd name="connsiteY2" fmla="*/ 14287 h 1524000"/>
                <a:gd name="connsiteX3" fmla="*/ 809625 w 1690688"/>
                <a:gd name="connsiteY3" fmla="*/ 0 h 1524000"/>
                <a:gd name="connsiteX4" fmla="*/ 1062038 w 1690688"/>
                <a:gd name="connsiteY4" fmla="*/ 4762 h 1524000"/>
                <a:gd name="connsiteX5" fmla="*/ 1238250 w 1690688"/>
                <a:gd name="connsiteY5" fmla="*/ 9525 h 1524000"/>
                <a:gd name="connsiteX6" fmla="*/ 1452563 w 1690688"/>
                <a:gd name="connsiteY6" fmla="*/ 33337 h 1524000"/>
                <a:gd name="connsiteX7" fmla="*/ 1576388 w 1690688"/>
                <a:gd name="connsiteY7" fmla="*/ 52387 h 1524000"/>
                <a:gd name="connsiteX8" fmla="*/ 1690688 w 1690688"/>
                <a:gd name="connsiteY8" fmla="*/ 95250 h 1524000"/>
                <a:gd name="connsiteX9" fmla="*/ 847725 w 1690688"/>
                <a:gd name="connsiteY9" fmla="*/ 1524000 h 1524000"/>
                <a:gd name="connsiteX10" fmla="*/ 0 w 1690688"/>
                <a:gd name="connsiteY10" fmla="*/ 100012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0688" h="1524000">
                  <a:moveTo>
                    <a:pt x="0" y="100012"/>
                  </a:moveTo>
                  <a:lnTo>
                    <a:pt x="285750" y="42862"/>
                  </a:lnTo>
                  <a:lnTo>
                    <a:pt x="552450" y="14287"/>
                  </a:lnTo>
                  <a:lnTo>
                    <a:pt x="809625" y="0"/>
                  </a:lnTo>
                  <a:lnTo>
                    <a:pt x="1062038" y="4762"/>
                  </a:lnTo>
                  <a:lnTo>
                    <a:pt x="1238250" y="9525"/>
                  </a:lnTo>
                  <a:lnTo>
                    <a:pt x="1452563" y="33337"/>
                  </a:lnTo>
                  <a:lnTo>
                    <a:pt x="1576388" y="52387"/>
                  </a:lnTo>
                  <a:lnTo>
                    <a:pt x="1690688" y="95250"/>
                  </a:lnTo>
                  <a:lnTo>
                    <a:pt x="847725" y="1524000"/>
                  </a:lnTo>
                  <a:lnTo>
                    <a:pt x="0" y="10001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49466" y="1514010"/>
              <a:ext cx="3048000" cy="2596027"/>
              <a:chOff x="489155" y="49058"/>
              <a:chExt cx="3048000" cy="2596027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2023602" y="49058"/>
                <a:ext cx="1513553" cy="259602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89155" y="49058"/>
                <a:ext cx="1530145" cy="25913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Arc 34"/>
            <p:cNvSpPr/>
            <p:nvPr/>
          </p:nvSpPr>
          <p:spPr>
            <a:xfrm>
              <a:off x="464164" y="1147758"/>
              <a:ext cx="3875754" cy="1905000"/>
            </a:xfrm>
            <a:prstGeom prst="arc">
              <a:avLst>
                <a:gd name="adj1" fmla="val 12032468"/>
                <a:gd name="adj2" fmla="val 2030698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>
              <a:off x="499602" y="1900237"/>
              <a:ext cx="3875754" cy="1905000"/>
            </a:xfrm>
            <a:prstGeom prst="arc">
              <a:avLst>
                <a:gd name="adj1" fmla="val 12677908"/>
                <a:gd name="adj2" fmla="val 1953545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457200" y="2586037"/>
              <a:ext cx="3875754" cy="1905000"/>
            </a:xfrm>
            <a:prstGeom prst="arc">
              <a:avLst>
                <a:gd name="adj1" fmla="val 13548091"/>
                <a:gd name="adj2" fmla="val 1881756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96298" y="1146197"/>
            <a:ext cx="3937206" cy="3344840"/>
            <a:chOff x="4796298" y="1146197"/>
            <a:chExt cx="3937206" cy="3344840"/>
          </a:xfrm>
        </p:grpSpPr>
        <p:sp>
          <p:nvSpPr>
            <p:cNvPr id="51" name="Freeform 50"/>
            <p:cNvSpPr/>
            <p:nvPr/>
          </p:nvSpPr>
          <p:spPr>
            <a:xfrm>
              <a:off x="5189560" y="1146197"/>
              <a:ext cx="3062288" cy="981075"/>
            </a:xfrm>
            <a:custGeom>
              <a:avLst/>
              <a:gdLst>
                <a:gd name="connsiteX0" fmla="*/ 0 w 3062288"/>
                <a:gd name="connsiteY0" fmla="*/ 381000 h 981075"/>
                <a:gd name="connsiteX1" fmla="*/ 357188 w 3062288"/>
                <a:gd name="connsiteY1" fmla="*/ 981075 h 981075"/>
                <a:gd name="connsiteX2" fmla="*/ 542925 w 3062288"/>
                <a:gd name="connsiteY2" fmla="*/ 900112 h 981075"/>
                <a:gd name="connsiteX3" fmla="*/ 762000 w 3062288"/>
                <a:gd name="connsiteY3" fmla="*/ 847725 h 981075"/>
                <a:gd name="connsiteX4" fmla="*/ 971550 w 3062288"/>
                <a:gd name="connsiteY4" fmla="*/ 804862 h 981075"/>
                <a:gd name="connsiteX5" fmla="*/ 1176338 w 3062288"/>
                <a:gd name="connsiteY5" fmla="*/ 781050 h 981075"/>
                <a:gd name="connsiteX6" fmla="*/ 1447800 w 3062288"/>
                <a:gd name="connsiteY6" fmla="*/ 757237 h 981075"/>
                <a:gd name="connsiteX7" fmla="*/ 1662113 w 3062288"/>
                <a:gd name="connsiteY7" fmla="*/ 752475 h 981075"/>
                <a:gd name="connsiteX8" fmla="*/ 2019300 w 3062288"/>
                <a:gd name="connsiteY8" fmla="*/ 781050 h 981075"/>
                <a:gd name="connsiteX9" fmla="*/ 2233613 w 3062288"/>
                <a:gd name="connsiteY9" fmla="*/ 809625 h 981075"/>
                <a:gd name="connsiteX10" fmla="*/ 2395538 w 3062288"/>
                <a:gd name="connsiteY10" fmla="*/ 842962 h 981075"/>
                <a:gd name="connsiteX11" fmla="*/ 2614613 w 3062288"/>
                <a:gd name="connsiteY11" fmla="*/ 900112 h 981075"/>
                <a:gd name="connsiteX12" fmla="*/ 2724150 w 3062288"/>
                <a:gd name="connsiteY12" fmla="*/ 947737 h 981075"/>
                <a:gd name="connsiteX13" fmla="*/ 3062288 w 3062288"/>
                <a:gd name="connsiteY13" fmla="*/ 342900 h 981075"/>
                <a:gd name="connsiteX14" fmla="*/ 2805113 w 3062288"/>
                <a:gd name="connsiteY14" fmla="*/ 219075 h 981075"/>
                <a:gd name="connsiteX15" fmla="*/ 2505075 w 3062288"/>
                <a:gd name="connsiteY15" fmla="*/ 114300 h 981075"/>
                <a:gd name="connsiteX16" fmla="*/ 2200275 w 3062288"/>
                <a:gd name="connsiteY16" fmla="*/ 42862 h 981075"/>
                <a:gd name="connsiteX17" fmla="*/ 1924050 w 3062288"/>
                <a:gd name="connsiteY17" fmla="*/ 9525 h 981075"/>
                <a:gd name="connsiteX18" fmla="*/ 1714500 w 3062288"/>
                <a:gd name="connsiteY18" fmla="*/ 0 h 981075"/>
                <a:gd name="connsiteX19" fmla="*/ 1514475 w 3062288"/>
                <a:gd name="connsiteY19" fmla="*/ 0 h 981075"/>
                <a:gd name="connsiteX20" fmla="*/ 1295400 w 3062288"/>
                <a:gd name="connsiteY20" fmla="*/ 14287 h 981075"/>
                <a:gd name="connsiteX21" fmla="*/ 1062038 w 3062288"/>
                <a:gd name="connsiteY21" fmla="*/ 23812 h 981075"/>
                <a:gd name="connsiteX22" fmla="*/ 857250 w 3062288"/>
                <a:gd name="connsiteY22" fmla="*/ 71437 h 981075"/>
                <a:gd name="connsiteX23" fmla="*/ 647700 w 3062288"/>
                <a:gd name="connsiteY23" fmla="*/ 114300 h 981075"/>
                <a:gd name="connsiteX24" fmla="*/ 404813 w 3062288"/>
                <a:gd name="connsiteY24" fmla="*/ 185737 h 981075"/>
                <a:gd name="connsiteX25" fmla="*/ 247650 w 3062288"/>
                <a:gd name="connsiteY25" fmla="*/ 247650 h 981075"/>
                <a:gd name="connsiteX26" fmla="*/ 104775 w 3062288"/>
                <a:gd name="connsiteY26" fmla="*/ 323850 h 981075"/>
                <a:gd name="connsiteX27" fmla="*/ 0 w 3062288"/>
                <a:gd name="connsiteY27" fmla="*/ 381000 h 9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62288" h="981075">
                  <a:moveTo>
                    <a:pt x="0" y="381000"/>
                  </a:moveTo>
                  <a:lnTo>
                    <a:pt x="357188" y="981075"/>
                  </a:lnTo>
                  <a:lnTo>
                    <a:pt x="542925" y="900112"/>
                  </a:lnTo>
                  <a:lnTo>
                    <a:pt x="762000" y="847725"/>
                  </a:lnTo>
                  <a:lnTo>
                    <a:pt x="971550" y="804862"/>
                  </a:lnTo>
                  <a:lnTo>
                    <a:pt x="1176338" y="781050"/>
                  </a:lnTo>
                  <a:lnTo>
                    <a:pt x="1447800" y="757237"/>
                  </a:lnTo>
                  <a:lnTo>
                    <a:pt x="1662113" y="752475"/>
                  </a:lnTo>
                  <a:lnTo>
                    <a:pt x="2019300" y="781050"/>
                  </a:lnTo>
                  <a:lnTo>
                    <a:pt x="2233613" y="809625"/>
                  </a:lnTo>
                  <a:lnTo>
                    <a:pt x="2395538" y="842962"/>
                  </a:lnTo>
                  <a:lnTo>
                    <a:pt x="2614613" y="900112"/>
                  </a:lnTo>
                  <a:lnTo>
                    <a:pt x="2724150" y="947737"/>
                  </a:lnTo>
                  <a:lnTo>
                    <a:pt x="3062288" y="342900"/>
                  </a:lnTo>
                  <a:lnTo>
                    <a:pt x="2805113" y="219075"/>
                  </a:lnTo>
                  <a:lnTo>
                    <a:pt x="2505075" y="114300"/>
                  </a:lnTo>
                  <a:lnTo>
                    <a:pt x="2200275" y="42862"/>
                  </a:lnTo>
                  <a:lnTo>
                    <a:pt x="1924050" y="9525"/>
                  </a:lnTo>
                  <a:lnTo>
                    <a:pt x="1714500" y="0"/>
                  </a:lnTo>
                  <a:lnTo>
                    <a:pt x="1514475" y="0"/>
                  </a:lnTo>
                  <a:lnTo>
                    <a:pt x="1295400" y="14287"/>
                  </a:lnTo>
                  <a:lnTo>
                    <a:pt x="1062038" y="23812"/>
                  </a:lnTo>
                  <a:lnTo>
                    <a:pt x="857250" y="71437"/>
                  </a:lnTo>
                  <a:lnTo>
                    <a:pt x="647700" y="114300"/>
                  </a:lnTo>
                  <a:lnTo>
                    <a:pt x="404813" y="185737"/>
                  </a:lnTo>
                  <a:lnTo>
                    <a:pt x="247650" y="247650"/>
                  </a:lnTo>
                  <a:lnTo>
                    <a:pt x="104775" y="32385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562600" y="1924050"/>
              <a:ext cx="2343150" cy="757237"/>
            </a:xfrm>
            <a:custGeom>
              <a:avLst/>
              <a:gdLst>
                <a:gd name="connsiteX0" fmla="*/ 319088 w 2343150"/>
                <a:gd name="connsiteY0" fmla="*/ 757237 h 757237"/>
                <a:gd name="connsiteX1" fmla="*/ 0 w 2343150"/>
                <a:gd name="connsiteY1" fmla="*/ 223837 h 757237"/>
                <a:gd name="connsiteX2" fmla="*/ 338138 w 2343150"/>
                <a:gd name="connsiteY2" fmla="*/ 104775 h 757237"/>
                <a:gd name="connsiteX3" fmla="*/ 628650 w 2343150"/>
                <a:gd name="connsiteY3" fmla="*/ 47625 h 757237"/>
                <a:gd name="connsiteX4" fmla="*/ 866775 w 2343150"/>
                <a:gd name="connsiteY4" fmla="*/ 14287 h 757237"/>
                <a:gd name="connsiteX5" fmla="*/ 1195388 w 2343150"/>
                <a:gd name="connsiteY5" fmla="*/ 0 h 757237"/>
                <a:gd name="connsiteX6" fmla="*/ 1519238 w 2343150"/>
                <a:gd name="connsiteY6" fmla="*/ 4762 h 757237"/>
                <a:gd name="connsiteX7" fmla="*/ 1852613 w 2343150"/>
                <a:gd name="connsiteY7" fmla="*/ 42862 h 757237"/>
                <a:gd name="connsiteX8" fmla="*/ 2124075 w 2343150"/>
                <a:gd name="connsiteY8" fmla="*/ 104775 h 757237"/>
                <a:gd name="connsiteX9" fmla="*/ 2343150 w 2343150"/>
                <a:gd name="connsiteY9" fmla="*/ 166687 h 757237"/>
                <a:gd name="connsiteX10" fmla="*/ 1995488 w 2343150"/>
                <a:gd name="connsiteY10" fmla="*/ 752475 h 757237"/>
                <a:gd name="connsiteX11" fmla="*/ 1709738 w 2343150"/>
                <a:gd name="connsiteY11" fmla="*/ 690562 h 757237"/>
                <a:gd name="connsiteX12" fmla="*/ 1495425 w 2343150"/>
                <a:gd name="connsiteY12" fmla="*/ 671512 h 757237"/>
                <a:gd name="connsiteX13" fmla="*/ 1276350 w 2343150"/>
                <a:gd name="connsiteY13" fmla="*/ 661987 h 757237"/>
                <a:gd name="connsiteX14" fmla="*/ 1071563 w 2343150"/>
                <a:gd name="connsiteY14" fmla="*/ 661987 h 757237"/>
                <a:gd name="connsiteX15" fmla="*/ 895350 w 2343150"/>
                <a:gd name="connsiteY15" fmla="*/ 671512 h 757237"/>
                <a:gd name="connsiteX16" fmla="*/ 690563 w 2343150"/>
                <a:gd name="connsiteY16" fmla="*/ 690562 h 757237"/>
                <a:gd name="connsiteX17" fmla="*/ 523875 w 2343150"/>
                <a:gd name="connsiteY17" fmla="*/ 709612 h 757237"/>
                <a:gd name="connsiteX18" fmla="*/ 319088 w 2343150"/>
                <a:gd name="connsiteY18" fmla="*/ 757237 h 7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3150" h="757237">
                  <a:moveTo>
                    <a:pt x="319088" y="757237"/>
                  </a:moveTo>
                  <a:lnTo>
                    <a:pt x="0" y="223837"/>
                  </a:lnTo>
                  <a:lnTo>
                    <a:pt x="338138" y="104775"/>
                  </a:lnTo>
                  <a:lnTo>
                    <a:pt x="628650" y="47625"/>
                  </a:lnTo>
                  <a:lnTo>
                    <a:pt x="866775" y="14287"/>
                  </a:lnTo>
                  <a:lnTo>
                    <a:pt x="1195388" y="0"/>
                  </a:lnTo>
                  <a:lnTo>
                    <a:pt x="1519238" y="4762"/>
                  </a:lnTo>
                  <a:lnTo>
                    <a:pt x="1852613" y="42862"/>
                  </a:lnTo>
                  <a:lnTo>
                    <a:pt x="2124075" y="104775"/>
                  </a:lnTo>
                  <a:lnTo>
                    <a:pt x="2343150" y="166687"/>
                  </a:lnTo>
                  <a:lnTo>
                    <a:pt x="1995488" y="752475"/>
                  </a:lnTo>
                  <a:lnTo>
                    <a:pt x="1709738" y="690562"/>
                  </a:lnTo>
                  <a:lnTo>
                    <a:pt x="1495425" y="671512"/>
                  </a:lnTo>
                  <a:lnTo>
                    <a:pt x="1276350" y="661987"/>
                  </a:lnTo>
                  <a:lnTo>
                    <a:pt x="1071563" y="661987"/>
                  </a:lnTo>
                  <a:lnTo>
                    <a:pt x="895350" y="671512"/>
                  </a:lnTo>
                  <a:lnTo>
                    <a:pt x="690563" y="690562"/>
                  </a:lnTo>
                  <a:lnTo>
                    <a:pt x="523875" y="709612"/>
                  </a:lnTo>
                  <a:lnTo>
                    <a:pt x="319088" y="757237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881688" y="2581275"/>
              <a:ext cx="1676400" cy="1528762"/>
            </a:xfrm>
            <a:custGeom>
              <a:avLst/>
              <a:gdLst>
                <a:gd name="connsiteX0" fmla="*/ 1676400 w 1676400"/>
                <a:gd name="connsiteY0" fmla="*/ 90487 h 1528762"/>
                <a:gd name="connsiteX1" fmla="*/ 842962 w 1676400"/>
                <a:gd name="connsiteY1" fmla="*/ 1528762 h 1528762"/>
                <a:gd name="connsiteX2" fmla="*/ 0 w 1676400"/>
                <a:gd name="connsiteY2" fmla="*/ 104775 h 1528762"/>
                <a:gd name="connsiteX3" fmla="*/ 266700 w 1676400"/>
                <a:gd name="connsiteY3" fmla="*/ 47625 h 1528762"/>
                <a:gd name="connsiteX4" fmla="*/ 495300 w 1676400"/>
                <a:gd name="connsiteY4" fmla="*/ 19050 h 1528762"/>
                <a:gd name="connsiteX5" fmla="*/ 681037 w 1676400"/>
                <a:gd name="connsiteY5" fmla="*/ 0 h 1528762"/>
                <a:gd name="connsiteX6" fmla="*/ 862012 w 1676400"/>
                <a:gd name="connsiteY6" fmla="*/ 0 h 1528762"/>
                <a:gd name="connsiteX7" fmla="*/ 1081087 w 1676400"/>
                <a:gd name="connsiteY7" fmla="*/ 4762 h 1528762"/>
                <a:gd name="connsiteX8" fmla="*/ 1304925 w 1676400"/>
                <a:gd name="connsiteY8" fmla="*/ 23812 h 1528762"/>
                <a:gd name="connsiteX9" fmla="*/ 1476375 w 1676400"/>
                <a:gd name="connsiteY9" fmla="*/ 61912 h 1528762"/>
                <a:gd name="connsiteX10" fmla="*/ 1676400 w 1676400"/>
                <a:gd name="connsiteY10" fmla="*/ 90487 h 152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1528762">
                  <a:moveTo>
                    <a:pt x="1676400" y="90487"/>
                  </a:moveTo>
                  <a:lnTo>
                    <a:pt x="842962" y="1528762"/>
                  </a:lnTo>
                  <a:lnTo>
                    <a:pt x="0" y="104775"/>
                  </a:lnTo>
                  <a:lnTo>
                    <a:pt x="266700" y="47625"/>
                  </a:lnTo>
                  <a:lnTo>
                    <a:pt x="495300" y="19050"/>
                  </a:lnTo>
                  <a:lnTo>
                    <a:pt x="681037" y="0"/>
                  </a:lnTo>
                  <a:lnTo>
                    <a:pt x="862012" y="0"/>
                  </a:lnTo>
                  <a:lnTo>
                    <a:pt x="1081087" y="4762"/>
                  </a:lnTo>
                  <a:lnTo>
                    <a:pt x="1304925" y="23812"/>
                  </a:lnTo>
                  <a:lnTo>
                    <a:pt x="1476375" y="61912"/>
                  </a:lnTo>
                  <a:lnTo>
                    <a:pt x="1676400" y="9048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04082" y="1147758"/>
              <a:ext cx="3875754" cy="2962279"/>
              <a:chOff x="71898" y="776748"/>
              <a:chExt cx="3875754" cy="296227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57200" y="1143000"/>
                <a:ext cx="3048000" cy="2596027"/>
                <a:chOff x="489155" y="49058"/>
                <a:chExt cx="3048000" cy="259602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2023602" y="49058"/>
                  <a:ext cx="1513553" cy="25960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89155" y="49058"/>
                  <a:ext cx="1530145" cy="25913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Arc 38"/>
              <p:cNvSpPr/>
              <p:nvPr/>
            </p:nvSpPr>
            <p:spPr>
              <a:xfrm>
                <a:off x="71898" y="776748"/>
                <a:ext cx="3875754" cy="1905000"/>
              </a:xfrm>
              <a:prstGeom prst="arc">
                <a:avLst>
                  <a:gd name="adj1" fmla="val 12032468"/>
                  <a:gd name="adj2" fmla="val 2030698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Arc 43"/>
            <p:cNvSpPr/>
            <p:nvPr/>
          </p:nvSpPr>
          <p:spPr>
            <a:xfrm>
              <a:off x="4857750" y="1929733"/>
              <a:ext cx="3875754" cy="1905000"/>
            </a:xfrm>
            <a:prstGeom prst="arc">
              <a:avLst>
                <a:gd name="adj1" fmla="val 12677908"/>
                <a:gd name="adj2" fmla="val 1953545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4796298" y="2586037"/>
              <a:ext cx="3875754" cy="1905000"/>
            </a:xfrm>
            <a:prstGeom prst="arc">
              <a:avLst>
                <a:gd name="adj1" fmla="val 13548091"/>
                <a:gd name="adj2" fmla="val 1881756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2400" y="76200"/>
            <a:ext cx="808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(of several) possible interior states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1981200" y="129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Ice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1295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Ice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1010570" y="2057400"/>
            <a:ext cx="279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</a:t>
            </a:r>
            <a:r>
              <a:rPr lang="en-US" sz="2400" dirty="0" smtClean="0">
                <a:solidFill>
                  <a:schemeClr val="bg1"/>
                </a:solidFill>
              </a:rPr>
              <a:t>ydrated silicate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05552" y="2577152"/>
            <a:ext cx="234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ehydrated silicate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62600" y="203928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Mixed ice + rock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535304" y="2891135"/>
            <a:ext cx="234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silicate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00" y="4267200"/>
            <a:ext cx="433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Castillo-</a:t>
            </a:r>
            <a:r>
              <a:rPr lang="en-US" sz="2400" dirty="0" err="1" smtClean="0"/>
              <a:t>Rogez</a:t>
            </a:r>
            <a:r>
              <a:rPr lang="en-US" sz="2400" dirty="0" smtClean="0"/>
              <a:t> and </a:t>
            </a:r>
            <a:r>
              <a:rPr lang="en-US" sz="2400" dirty="0" err="1" smtClean="0"/>
              <a:t>Lunine</a:t>
            </a:r>
            <a:r>
              <a:rPr lang="en-US" sz="2400" dirty="0" smtClean="0"/>
              <a:t> 2010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52400" y="4620161"/>
            <a:ext cx="4491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accretes rapidly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accretes from </a:t>
            </a:r>
            <a:r>
              <a:rPr lang="en-US" sz="2000" dirty="0" smtClean="0"/>
              <a:t>low density </a:t>
            </a:r>
            <a:r>
              <a:rPr lang="en-US" sz="2000" dirty="0" smtClean="0"/>
              <a:t>material (2.75 g 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must avoid complete dehydration (&gt;30% </a:t>
            </a:r>
            <a:r>
              <a:rPr lang="en-US" sz="2000" baseline="30000" dirty="0" smtClean="0"/>
              <a:t>40</a:t>
            </a:r>
            <a:r>
              <a:rPr lang="en-US" sz="2000" dirty="0" smtClean="0"/>
              <a:t>K is leached from the core)</a:t>
            </a:r>
            <a:endParaRPr lang="en-US" sz="2000" baseline="300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4876800" y="4267200"/>
            <a:ext cx="1748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Work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00600" y="4620161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accretes slowly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accretes from solar-like material (</a:t>
            </a:r>
            <a:r>
              <a:rPr lang="en-US" sz="2000" dirty="0" err="1" smtClean="0"/>
              <a:t>antigorite+sulfide</a:t>
            </a:r>
            <a:r>
              <a:rPr lang="en-US" sz="2000" dirty="0" smtClean="0"/>
              <a:t>+…; 3.0 g 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)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Titan must </a:t>
            </a:r>
            <a:r>
              <a:rPr lang="en-US" sz="2000" dirty="0" smtClean="0"/>
              <a:t>avoid </a:t>
            </a:r>
            <a:r>
              <a:rPr lang="en-US" sz="2000" i="1" dirty="0" smtClean="0"/>
              <a:t>further</a:t>
            </a:r>
            <a:r>
              <a:rPr lang="en-US" sz="2000" dirty="0" smtClean="0"/>
              <a:t> differentiation</a:t>
            </a:r>
            <a:r>
              <a:rPr lang="en-US" sz="2000" dirty="0" smtClean="0"/>
              <a:t>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00" y="1981200"/>
            <a:ext cx="9067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Can a partially differentiated Titan persist to the present day?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4534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1" y="533401"/>
            <a:ext cx="7296259" cy="32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2" y="3781412"/>
            <a:ext cx="3367088" cy="29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Can Titan form undifferentiated?</a:t>
            </a:r>
            <a:endParaRPr lang="en-US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3657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Titan can form undifferentiated</a:t>
            </a:r>
            <a:endParaRPr lang="en-US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446693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Titan survives the LHB undifferentiated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Barr et al. 2010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3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" y="65782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</a:rPr>
              <a:t>Can a partially differentiated Titan persist to the present day?</a:t>
            </a:r>
            <a:endParaRPr lang="en-US" sz="3200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26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Approach:</a:t>
            </a:r>
            <a:r>
              <a:rPr lang="en-US" sz="2400" dirty="0" smtClean="0">
                <a:solidFill>
                  <a:schemeClr val="bg1"/>
                </a:solidFill>
              </a:rPr>
              <a:t> Develop a “simple” three layer 1D thermal model to test whether three-layer Titans avoid further differentiation over time.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38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Build on the heritage of Bland et al. 2008,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Three layers: pure ice shell, mixed ice-rock shell, pure silicate core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Include both conduction and convection (calculate Ra and </a:t>
            </a:r>
            <a:r>
              <a:rPr lang="en-US" sz="1900" dirty="0" err="1" smtClean="0">
                <a:solidFill>
                  <a:schemeClr val="bg1"/>
                </a:solidFill>
              </a:rPr>
              <a:t>Ra</a:t>
            </a:r>
            <a:r>
              <a:rPr lang="en-US" sz="19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Parameterized convection of </a:t>
            </a:r>
            <a:r>
              <a:rPr lang="en-US" sz="1900" dirty="0" err="1">
                <a:solidFill>
                  <a:schemeClr val="bg1"/>
                </a:solidFill>
              </a:rPr>
              <a:t>Solomatov</a:t>
            </a:r>
            <a:r>
              <a:rPr lang="en-US" sz="1900" dirty="0">
                <a:solidFill>
                  <a:schemeClr val="bg1"/>
                </a:solidFill>
              </a:rPr>
              <a:t> and </a:t>
            </a:r>
            <a:r>
              <a:rPr lang="en-US" sz="1900" dirty="0" err="1">
                <a:solidFill>
                  <a:schemeClr val="bg1"/>
                </a:solidFill>
              </a:rPr>
              <a:t>Moresi</a:t>
            </a:r>
            <a:r>
              <a:rPr lang="en-US" sz="1900" dirty="0">
                <a:solidFill>
                  <a:schemeClr val="bg1"/>
                </a:solidFill>
              </a:rPr>
              <a:t> 2000.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Diffusion creep of ice and silicates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Mixed-layer viscosity increased by silicates (</a:t>
            </a:r>
            <a:r>
              <a:rPr lang="en-US" sz="1900" dirty="0" err="1" smtClean="0">
                <a:solidFill>
                  <a:schemeClr val="bg1"/>
                </a:solidFill>
              </a:rPr>
              <a:t>Friedson</a:t>
            </a:r>
            <a:r>
              <a:rPr lang="en-US" sz="1900" dirty="0" smtClean="0">
                <a:solidFill>
                  <a:schemeClr val="bg1"/>
                </a:solidFill>
              </a:rPr>
              <a:t> and Stevenson 1983)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Long-lived radiogenic heating in core and mixed layer (Kirk and Stevenson 1987)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Account for melting and refreezing in the pure ice </a:t>
            </a:r>
            <a:r>
              <a:rPr lang="en-US" sz="1900" i="1" dirty="0" smtClean="0">
                <a:solidFill>
                  <a:schemeClr val="bg1"/>
                </a:solidFill>
              </a:rPr>
              <a:t>and</a:t>
            </a:r>
            <a:r>
              <a:rPr lang="en-US" sz="1900" dirty="0" smtClean="0">
                <a:solidFill>
                  <a:schemeClr val="bg1"/>
                </a:solidFill>
              </a:rPr>
              <a:t> the mixed ice-rock 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Melting of mixed ice-rock layer liberates silicate particulates: Differentiation!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Particulates release gravitational energy (included in energy budget)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Track the internal structure (e.g., density, pressure, moment of inertia</a:t>
            </a:r>
            <a:r>
              <a:rPr lang="en-US" sz="1900" b="1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Presently no ammonia or </a:t>
            </a:r>
            <a:r>
              <a:rPr lang="en-US" sz="1900" dirty="0" err="1" smtClean="0">
                <a:solidFill>
                  <a:schemeClr val="bg1"/>
                </a:solidFill>
              </a:rPr>
              <a:t>clathrate</a:t>
            </a:r>
            <a:r>
              <a:rPr lang="en-US" sz="1900" dirty="0" smtClean="0">
                <a:solidFill>
                  <a:schemeClr val="bg1"/>
                </a:solidFill>
              </a:rPr>
              <a:t> (or chemistry!)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7984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Goal:</a:t>
            </a:r>
            <a:r>
              <a:rPr lang="en-US" sz="2400" dirty="0" smtClean="0">
                <a:solidFill>
                  <a:schemeClr val="bg1"/>
                </a:solidFill>
              </a:rPr>
              <a:t> Find three layer models that are thermally stable and match Titan’s  mean density and current moment of inertia.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266764" cy="3864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4764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964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III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364" y="99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964" y="1002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V +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6964" y="1383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VI +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0364" y="175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Ice VII +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8164" y="2754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rock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-1200000" flipH="1">
            <a:off x="2908472" y="1004321"/>
            <a:ext cx="103001" cy="12914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04364" y="1126334"/>
            <a:ext cx="77277" cy="15658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08079" y="1261770"/>
            <a:ext cx="253485" cy="7829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703003" y="1282920"/>
            <a:ext cx="201561" cy="11905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54583" y="1676400"/>
            <a:ext cx="201561" cy="11905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437964" y="2002875"/>
            <a:ext cx="201561" cy="11905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008964" y="1425792"/>
            <a:ext cx="12954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008964" y="1104324"/>
            <a:ext cx="762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039925" y="2295526"/>
            <a:ext cx="325279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847108" y="2002875"/>
            <a:ext cx="106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1309 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47108" y="1121521"/>
            <a:ext cx="106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2275 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48600" y="740521"/>
            <a:ext cx="106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2576 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12177" y="1496704"/>
            <a:ext cx="204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Mixed Ice + Rock (2095 kg m</a:t>
            </a:r>
            <a:r>
              <a:rPr lang="en-US" sz="2000" baseline="30000" dirty="0" smtClean="0">
                <a:solidFill>
                  <a:schemeClr val="bg1"/>
                </a:solidFill>
              </a:rPr>
              <a:t>-3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78564" y="2626411"/>
            <a:ext cx="226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Rock (3066 kg m</a:t>
            </a:r>
            <a:r>
              <a:rPr lang="en-US" sz="2000" baseline="30000" dirty="0" smtClean="0">
                <a:solidFill>
                  <a:schemeClr val="bg1"/>
                </a:solidFill>
              </a:rPr>
              <a:t>-3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1063508"/>
            <a:ext cx="196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Ice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9180"/>
            <a:ext cx="4028263" cy="26588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4677554" y="4648200"/>
            <a:ext cx="3933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Silicate Mass Fraction: 0.555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99436" y="5638800"/>
            <a:ext cx="299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C/MR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= 0.3415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7454" y="5149839"/>
            <a:ext cx="363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Mean density: 1879 kg m</a:t>
            </a:r>
            <a:r>
              <a:rPr lang="en-US" sz="2400" baseline="30000" dirty="0" smtClean="0">
                <a:solidFill>
                  <a:schemeClr val="bg1"/>
                </a:solidFill>
              </a:rPr>
              <a:t>-3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61848" y="6019800"/>
            <a:ext cx="375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(C/MR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= 0.344 from thermal model)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4647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The Nominal Model</a:t>
            </a:r>
            <a:endParaRPr lang="en-US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7363" r="7195" b="56219"/>
          <a:stretch/>
        </p:blipFill>
        <p:spPr>
          <a:xfrm>
            <a:off x="152401" y="533400"/>
            <a:ext cx="5138714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4647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The Nominal Model</a:t>
            </a:r>
            <a:endParaRPr lang="en-US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8263" r="6350" b="56020"/>
          <a:stretch/>
        </p:blipFill>
        <p:spPr>
          <a:xfrm>
            <a:off x="3962400" y="3548418"/>
            <a:ext cx="5181599" cy="33095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1999" y="3962400"/>
            <a:ext cx="2819400" cy="897044"/>
            <a:chOff x="304800" y="3810000"/>
            <a:chExt cx="2819400" cy="89704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70848" y="3997656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70848" y="4239904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70848" y="4517408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19200" y="3810000"/>
              <a:ext cx="167640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Silicate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404656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Mixed Layer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0" y="433771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810000"/>
              <a:ext cx="2286000" cy="897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5265003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 smtClean="0"/>
              <a:t>Current heat fluxes:</a:t>
            </a:r>
            <a:r>
              <a:rPr lang="en-US" sz="2300" dirty="0" smtClean="0"/>
              <a:t> </a:t>
            </a:r>
            <a:r>
              <a:rPr lang="en-US" sz="2300" dirty="0" smtClean="0">
                <a:sym typeface="Symbol"/>
              </a:rPr>
              <a:t>6 </a:t>
            </a:r>
            <a:r>
              <a:rPr lang="en-US" sz="2300" dirty="0" err="1" smtClean="0">
                <a:sym typeface="Symbol"/>
              </a:rPr>
              <a:t>mW</a:t>
            </a:r>
            <a:r>
              <a:rPr lang="en-US" sz="2300" dirty="0" smtClean="0">
                <a:sym typeface="Symbol"/>
              </a:rPr>
              <a:t> m</a:t>
            </a:r>
            <a:r>
              <a:rPr lang="en-US" sz="2300" baseline="30000" dirty="0" smtClean="0">
                <a:sym typeface="Symbol"/>
              </a:rPr>
              <a:t>-2</a:t>
            </a:r>
            <a:endParaRPr lang="en-US" sz="2300" dirty="0" smtClean="0">
              <a:sym typeface="Symbol"/>
            </a:endParaRPr>
          </a:p>
          <a:p>
            <a:r>
              <a:rPr lang="en-US" sz="2300" u="sng" dirty="0" smtClean="0">
                <a:sym typeface="Symbol"/>
              </a:rPr>
              <a:t>Maximum flux:</a:t>
            </a:r>
            <a:r>
              <a:rPr lang="en-US" sz="2300" dirty="0" smtClean="0">
                <a:sym typeface="Symbol"/>
              </a:rPr>
              <a:t> </a:t>
            </a:r>
            <a:r>
              <a:rPr lang="en-US" sz="2300" dirty="0" smtClean="0">
                <a:sym typeface="Symbol"/>
              </a:rPr>
              <a:t></a:t>
            </a:r>
            <a:r>
              <a:rPr lang="en-US" sz="2300" dirty="0">
                <a:sym typeface="Symbol"/>
              </a:rPr>
              <a:t>9</a:t>
            </a:r>
            <a:r>
              <a:rPr lang="en-US" sz="2300" dirty="0" smtClean="0">
                <a:sym typeface="Symbol"/>
              </a:rPr>
              <a:t> </a:t>
            </a:r>
            <a:r>
              <a:rPr lang="en-US" sz="2300" dirty="0" err="1" smtClean="0">
                <a:sym typeface="Symbol"/>
              </a:rPr>
              <a:t>mW</a:t>
            </a:r>
            <a:r>
              <a:rPr lang="en-US" sz="2300" dirty="0" smtClean="0">
                <a:sym typeface="Symbol"/>
              </a:rPr>
              <a:t> m</a:t>
            </a:r>
            <a:r>
              <a:rPr lang="en-US" sz="2300" baseline="30000" dirty="0" smtClean="0">
                <a:sym typeface="Symbol"/>
              </a:rPr>
              <a:t>-2</a:t>
            </a:r>
            <a:endParaRPr lang="en-US" sz="23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3694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Ice temperatures buffered by melting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91115" y="762000"/>
            <a:ext cx="286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Silicate temperatures </a:t>
            </a:r>
            <a:r>
              <a:rPr lang="en-US" sz="2400" i="1" dirty="0" smtClean="0"/>
              <a:t>should</a:t>
            </a:r>
            <a:r>
              <a:rPr lang="en-US" sz="2400" b="1" i="1" dirty="0" smtClean="0"/>
              <a:t> </a:t>
            </a:r>
            <a:r>
              <a:rPr lang="en-US" sz="2400" dirty="0" smtClean="0"/>
              <a:t>be buffered by dehydration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46437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Onset of convection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3600" y="5105400"/>
            <a:ext cx="111456" cy="963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05400" y="5105400"/>
            <a:ext cx="8382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79644" y="5105400"/>
            <a:ext cx="1063956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85800" y="2590800"/>
            <a:ext cx="609601" cy="88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7165" r="6881" b="56418"/>
          <a:stretch/>
        </p:blipFill>
        <p:spPr>
          <a:xfrm>
            <a:off x="0" y="609600"/>
            <a:ext cx="5210332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44876" r="6829" b="17611"/>
          <a:stretch/>
        </p:blipFill>
        <p:spPr>
          <a:xfrm>
            <a:off x="3864507" y="3581400"/>
            <a:ext cx="5249513" cy="3276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615" y="1143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Melting occurs in the mixed ice-rock layer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Final moment of inertia is too low (C/MR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= 0.32)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381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82570" y="15833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Radius (km)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73 km thick ocean at 157 km depth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4415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Un-mixing of mixed rock layer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4876800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" y="0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The Nominal Model</a:t>
            </a:r>
            <a:endParaRPr lang="en-US" sz="3200" u="sng" dirty="0"/>
          </a:p>
        </p:txBody>
      </p:sp>
      <p:sp>
        <p:nvSpPr>
          <p:cNvPr id="21" name="Freeform 20"/>
          <p:cNvSpPr/>
          <p:nvPr/>
        </p:nvSpPr>
        <p:spPr>
          <a:xfrm>
            <a:off x="866775" y="1890713"/>
            <a:ext cx="4086225" cy="1428750"/>
          </a:xfrm>
          <a:custGeom>
            <a:avLst/>
            <a:gdLst>
              <a:gd name="connsiteX0" fmla="*/ 0 w 4086225"/>
              <a:gd name="connsiteY0" fmla="*/ 157162 h 1428750"/>
              <a:gd name="connsiteX1" fmla="*/ 4763 w 4086225"/>
              <a:gd name="connsiteY1" fmla="*/ 1428750 h 1428750"/>
              <a:gd name="connsiteX2" fmla="*/ 4086225 w 4086225"/>
              <a:gd name="connsiteY2" fmla="*/ 1423987 h 1428750"/>
              <a:gd name="connsiteX3" fmla="*/ 4076700 w 4086225"/>
              <a:gd name="connsiteY3" fmla="*/ 4762 h 1428750"/>
              <a:gd name="connsiteX4" fmla="*/ 781050 w 4086225"/>
              <a:gd name="connsiteY4" fmla="*/ 0 h 1428750"/>
              <a:gd name="connsiteX5" fmla="*/ 690563 w 4086225"/>
              <a:gd name="connsiteY5" fmla="*/ 14287 h 1428750"/>
              <a:gd name="connsiteX6" fmla="*/ 638175 w 4086225"/>
              <a:gd name="connsiteY6" fmla="*/ 47625 h 1428750"/>
              <a:gd name="connsiteX7" fmla="*/ 595313 w 4086225"/>
              <a:gd name="connsiteY7" fmla="*/ 95250 h 1428750"/>
              <a:gd name="connsiteX8" fmla="*/ 566738 w 4086225"/>
              <a:gd name="connsiteY8" fmla="*/ 152400 h 1428750"/>
              <a:gd name="connsiteX9" fmla="*/ 0 w 4086225"/>
              <a:gd name="connsiteY9" fmla="*/ 157162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6225" h="1428750">
                <a:moveTo>
                  <a:pt x="0" y="157162"/>
                </a:moveTo>
                <a:cubicBezTo>
                  <a:pt x="1588" y="581025"/>
                  <a:pt x="3175" y="1004887"/>
                  <a:pt x="4763" y="1428750"/>
                </a:cubicBezTo>
                <a:lnTo>
                  <a:pt x="4086225" y="1423987"/>
                </a:lnTo>
                <a:lnTo>
                  <a:pt x="4076700" y="4762"/>
                </a:lnTo>
                <a:lnTo>
                  <a:pt x="781050" y="0"/>
                </a:lnTo>
                <a:lnTo>
                  <a:pt x="690563" y="14287"/>
                </a:lnTo>
                <a:lnTo>
                  <a:pt x="638175" y="47625"/>
                </a:lnTo>
                <a:lnTo>
                  <a:pt x="595313" y="95250"/>
                </a:lnTo>
                <a:lnTo>
                  <a:pt x="566738" y="152400"/>
                </a:lnTo>
                <a:lnTo>
                  <a:pt x="0" y="157162"/>
                </a:lnTo>
                <a:close/>
              </a:path>
            </a:pathLst>
          </a:custGeom>
          <a:solidFill>
            <a:schemeClr val="accent6">
              <a:lumMod val="50000"/>
              <a:alpha val="80000"/>
            </a:schemeClr>
          </a:solidFill>
          <a:ln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71538" y="1104900"/>
            <a:ext cx="4081462" cy="942975"/>
          </a:xfrm>
          <a:custGeom>
            <a:avLst/>
            <a:gdLst>
              <a:gd name="connsiteX0" fmla="*/ 0 w 4081462"/>
              <a:gd name="connsiteY0" fmla="*/ 0 h 942975"/>
              <a:gd name="connsiteX1" fmla="*/ 4762 w 4081462"/>
              <a:gd name="connsiteY1" fmla="*/ 942975 h 942975"/>
              <a:gd name="connsiteX2" fmla="*/ 566737 w 4081462"/>
              <a:gd name="connsiteY2" fmla="*/ 938213 h 942975"/>
              <a:gd name="connsiteX3" fmla="*/ 595312 w 4081462"/>
              <a:gd name="connsiteY3" fmla="*/ 876300 h 942975"/>
              <a:gd name="connsiteX4" fmla="*/ 628650 w 4081462"/>
              <a:gd name="connsiteY4" fmla="*/ 833438 h 942975"/>
              <a:gd name="connsiteX5" fmla="*/ 719137 w 4081462"/>
              <a:gd name="connsiteY5" fmla="*/ 790575 h 942975"/>
              <a:gd name="connsiteX6" fmla="*/ 842962 w 4081462"/>
              <a:gd name="connsiteY6" fmla="*/ 781050 h 942975"/>
              <a:gd name="connsiteX7" fmla="*/ 4081462 w 4081462"/>
              <a:gd name="connsiteY7" fmla="*/ 785813 h 942975"/>
              <a:gd name="connsiteX8" fmla="*/ 4071937 w 4081462"/>
              <a:gd name="connsiteY8" fmla="*/ 171450 h 942975"/>
              <a:gd name="connsiteX9" fmla="*/ 852487 w 4081462"/>
              <a:gd name="connsiteY9" fmla="*/ 171450 h 942975"/>
              <a:gd name="connsiteX10" fmla="*/ 709612 w 4081462"/>
              <a:gd name="connsiteY10" fmla="*/ 171450 h 942975"/>
              <a:gd name="connsiteX11" fmla="*/ 642937 w 4081462"/>
              <a:gd name="connsiteY11" fmla="*/ 128588 h 942975"/>
              <a:gd name="connsiteX12" fmla="*/ 609600 w 4081462"/>
              <a:gd name="connsiteY12" fmla="*/ 85725 h 942975"/>
              <a:gd name="connsiteX13" fmla="*/ 561975 w 4081462"/>
              <a:gd name="connsiteY13" fmla="*/ 9525 h 942975"/>
              <a:gd name="connsiteX14" fmla="*/ 547687 w 4081462"/>
              <a:gd name="connsiteY14" fmla="*/ 0 h 942975"/>
              <a:gd name="connsiteX15" fmla="*/ 0 w 4081462"/>
              <a:gd name="connsiteY15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81462" h="942975">
                <a:moveTo>
                  <a:pt x="0" y="0"/>
                </a:moveTo>
                <a:cubicBezTo>
                  <a:pt x="1587" y="314325"/>
                  <a:pt x="3175" y="628650"/>
                  <a:pt x="4762" y="942975"/>
                </a:cubicBezTo>
                <a:lnTo>
                  <a:pt x="566737" y="938213"/>
                </a:lnTo>
                <a:lnTo>
                  <a:pt x="595312" y="876300"/>
                </a:lnTo>
                <a:lnTo>
                  <a:pt x="628650" y="833438"/>
                </a:lnTo>
                <a:lnTo>
                  <a:pt x="719137" y="790575"/>
                </a:lnTo>
                <a:lnTo>
                  <a:pt x="842962" y="781050"/>
                </a:lnTo>
                <a:lnTo>
                  <a:pt x="4081462" y="785813"/>
                </a:lnTo>
                <a:lnTo>
                  <a:pt x="4071937" y="171450"/>
                </a:lnTo>
                <a:lnTo>
                  <a:pt x="852487" y="171450"/>
                </a:lnTo>
                <a:lnTo>
                  <a:pt x="709612" y="171450"/>
                </a:lnTo>
                <a:lnTo>
                  <a:pt x="642937" y="128588"/>
                </a:lnTo>
                <a:lnTo>
                  <a:pt x="609600" y="85725"/>
                </a:lnTo>
                <a:lnTo>
                  <a:pt x="561975" y="9525"/>
                </a:lnTo>
                <a:lnTo>
                  <a:pt x="547687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71538" y="814388"/>
            <a:ext cx="4081462" cy="457200"/>
          </a:xfrm>
          <a:custGeom>
            <a:avLst/>
            <a:gdLst>
              <a:gd name="connsiteX0" fmla="*/ 0 w 4081462"/>
              <a:gd name="connsiteY0" fmla="*/ 0 h 457200"/>
              <a:gd name="connsiteX1" fmla="*/ 0 w 4081462"/>
              <a:gd name="connsiteY1" fmla="*/ 295275 h 457200"/>
              <a:gd name="connsiteX2" fmla="*/ 547687 w 4081462"/>
              <a:gd name="connsiteY2" fmla="*/ 285750 h 457200"/>
              <a:gd name="connsiteX3" fmla="*/ 485775 w 4081462"/>
              <a:gd name="connsiteY3" fmla="*/ 166687 h 457200"/>
              <a:gd name="connsiteX4" fmla="*/ 571500 w 4081462"/>
              <a:gd name="connsiteY4" fmla="*/ 142875 h 457200"/>
              <a:gd name="connsiteX5" fmla="*/ 652462 w 4081462"/>
              <a:gd name="connsiteY5" fmla="*/ 80962 h 457200"/>
              <a:gd name="connsiteX6" fmla="*/ 933450 w 4081462"/>
              <a:gd name="connsiteY6" fmla="*/ 85725 h 457200"/>
              <a:gd name="connsiteX7" fmla="*/ 1352550 w 4081462"/>
              <a:gd name="connsiteY7" fmla="*/ 119062 h 457200"/>
              <a:gd name="connsiteX8" fmla="*/ 1819275 w 4081462"/>
              <a:gd name="connsiteY8" fmla="*/ 138112 h 457200"/>
              <a:gd name="connsiteX9" fmla="*/ 2481262 w 4081462"/>
              <a:gd name="connsiteY9" fmla="*/ 123825 h 457200"/>
              <a:gd name="connsiteX10" fmla="*/ 3067050 w 4081462"/>
              <a:gd name="connsiteY10" fmla="*/ 138112 h 457200"/>
              <a:gd name="connsiteX11" fmla="*/ 3595687 w 4081462"/>
              <a:gd name="connsiteY11" fmla="*/ 147637 h 457200"/>
              <a:gd name="connsiteX12" fmla="*/ 4014787 w 4081462"/>
              <a:gd name="connsiteY12" fmla="*/ 157162 h 457200"/>
              <a:gd name="connsiteX13" fmla="*/ 3738562 w 4081462"/>
              <a:gd name="connsiteY13" fmla="*/ 238125 h 457200"/>
              <a:gd name="connsiteX14" fmla="*/ 3629025 w 4081462"/>
              <a:gd name="connsiteY14" fmla="*/ 257175 h 457200"/>
              <a:gd name="connsiteX15" fmla="*/ 3124200 w 4081462"/>
              <a:gd name="connsiteY15" fmla="*/ 295275 h 457200"/>
              <a:gd name="connsiteX16" fmla="*/ 2695575 w 4081462"/>
              <a:gd name="connsiteY16" fmla="*/ 333375 h 457200"/>
              <a:gd name="connsiteX17" fmla="*/ 2524125 w 4081462"/>
              <a:gd name="connsiteY17" fmla="*/ 338137 h 457200"/>
              <a:gd name="connsiteX18" fmla="*/ 2233612 w 4081462"/>
              <a:gd name="connsiteY18" fmla="*/ 319087 h 457200"/>
              <a:gd name="connsiteX19" fmla="*/ 2062162 w 4081462"/>
              <a:gd name="connsiteY19" fmla="*/ 314325 h 457200"/>
              <a:gd name="connsiteX20" fmla="*/ 1685925 w 4081462"/>
              <a:gd name="connsiteY20" fmla="*/ 309562 h 457200"/>
              <a:gd name="connsiteX21" fmla="*/ 1562100 w 4081462"/>
              <a:gd name="connsiteY21" fmla="*/ 319087 h 457200"/>
              <a:gd name="connsiteX22" fmla="*/ 995362 w 4081462"/>
              <a:gd name="connsiteY22" fmla="*/ 438150 h 457200"/>
              <a:gd name="connsiteX23" fmla="*/ 828675 w 4081462"/>
              <a:gd name="connsiteY23" fmla="*/ 452437 h 457200"/>
              <a:gd name="connsiteX24" fmla="*/ 4081462 w 4081462"/>
              <a:gd name="connsiteY24" fmla="*/ 457200 h 457200"/>
              <a:gd name="connsiteX25" fmla="*/ 4076700 w 4081462"/>
              <a:gd name="connsiteY25" fmla="*/ 0 h 457200"/>
              <a:gd name="connsiteX26" fmla="*/ 0 w 4081462"/>
              <a:gd name="connsiteY2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81462" h="457200">
                <a:moveTo>
                  <a:pt x="0" y="0"/>
                </a:moveTo>
                <a:lnTo>
                  <a:pt x="0" y="295275"/>
                </a:lnTo>
                <a:lnTo>
                  <a:pt x="547687" y="285750"/>
                </a:lnTo>
                <a:lnTo>
                  <a:pt x="485775" y="166687"/>
                </a:lnTo>
                <a:lnTo>
                  <a:pt x="571500" y="142875"/>
                </a:lnTo>
                <a:lnTo>
                  <a:pt x="652462" y="80962"/>
                </a:lnTo>
                <a:lnTo>
                  <a:pt x="933450" y="85725"/>
                </a:lnTo>
                <a:lnTo>
                  <a:pt x="1352550" y="119062"/>
                </a:lnTo>
                <a:lnTo>
                  <a:pt x="1819275" y="138112"/>
                </a:lnTo>
                <a:lnTo>
                  <a:pt x="2481262" y="123825"/>
                </a:lnTo>
                <a:lnTo>
                  <a:pt x="3067050" y="138112"/>
                </a:lnTo>
                <a:lnTo>
                  <a:pt x="3595687" y="147637"/>
                </a:lnTo>
                <a:lnTo>
                  <a:pt x="4014787" y="157162"/>
                </a:lnTo>
                <a:lnTo>
                  <a:pt x="3738562" y="238125"/>
                </a:lnTo>
                <a:lnTo>
                  <a:pt x="3629025" y="257175"/>
                </a:lnTo>
                <a:lnTo>
                  <a:pt x="3124200" y="295275"/>
                </a:lnTo>
                <a:lnTo>
                  <a:pt x="2695575" y="333375"/>
                </a:lnTo>
                <a:lnTo>
                  <a:pt x="2524125" y="338137"/>
                </a:lnTo>
                <a:lnTo>
                  <a:pt x="2233612" y="319087"/>
                </a:lnTo>
                <a:lnTo>
                  <a:pt x="2062162" y="314325"/>
                </a:lnTo>
                <a:lnTo>
                  <a:pt x="1685925" y="309562"/>
                </a:lnTo>
                <a:lnTo>
                  <a:pt x="1562100" y="319087"/>
                </a:lnTo>
                <a:lnTo>
                  <a:pt x="995362" y="438150"/>
                </a:lnTo>
                <a:lnTo>
                  <a:pt x="828675" y="452437"/>
                </a:lnTo>
                <a:lnTo>
                  <a:pt x="4081462" y="457200"/>
                </a:lnTo>
                <a:cubicBezTo>
                  <a:pt x="4079875" y="304800"/>
                  <a:pt x="4078287" y="152400"/>
                  <a:pt x="40767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357313" y="895350"/>
            <a:ext cx="3524250" cy="381000"/>
          </a:xfrm>
          <a:custGeom>
            <a:avLst/>
            <a:gdLst>
              <a:gd name="connsiteX0" fmla="*/ 0 w 3524250"/>
              <a:gd name="connsiteY0" fmla="*/ 80963 h 381000"/>
              <a:gd name="connsiteX1" fmla="*/ 42862 w 3524250"/>
              <a:gd name="connsiteY1" fmla="*/ 185738 h 381000"/>
              <a:gd name="connsiteX2" fmla="*/ 85725 w 3524250"/>
              <a:gd name="connsiteY2" fmla="*/ 223838 h 381000"/>
              <a:gd name="connsiteX3" fmla="*/ 114300 w 3524250"/>
              <a:gd name="connsiteY3" fmla="*/ 290513 h 381000"/>
              <a:gd name="connsiteX4" fmla="*/ 214312 w 3524250"/>
              <a:gd name="connsiteY4" fmla="*/ 376238 h 381000"/>
              <a:gd name="connsiteX5" fmla="*/ 304800 w 3524250"/>
              <a:gd name="connsiteY5" fmla="*/ 381000 h 381000"/>
              <a:gd name="connsiteX6" fmla="*/ 471487 w 3524250"/>
              <a:gd name="connsiteY6" fmla="*/ 357188 h 381000"/>
              <a:gd name="connsiteX7" fmla="*/ 790575 w 3524250"/>
              <a:gd name="connsiteY7" fmla="*/ 295275 h 381000"/>
              <a:gd name="connsiteX8" fmla="*/ 1076325 w 3524250"/>
              <a:gd name="connsiteY8" fmla="*/ 238125 h 381000"/>
              <a:gd name="connsiteX9" fmla="*/ 1271587 w 3524250"/>
              <a:gd name="connsiteY9" fmla="*/ 228600 h 381000"/>
              <a:gd name="connsiteX10" fmla="*/ 1395412 w 3524250"/>
              <a:gd name="connsiteY10" fmla="*/ 223838 h 381000"/>
              <a:gd name="connsiteX11" fmla="*/ 1600200 w 3524250"/>
              <a:gd name="connsiteY11" fmla="*/ 228600 h 381000"/>
              <a:gd name="connsiteX12" fmla="*/ 1895475 w 3524250"/>
              <a:gd name="connsiteY12" fmla="*/ 252413 h 381000"/>
              <a:gd name="connsiteX13" fmla="*/ 2143125 w 3524250"/>
              <a:gd name="connsiteY13" fmla="*/ 252413 h 381000"/>
              <a:gd name="connsiteX14" fmla="*/ 2628900 w 3524250"/>
              <a:gd name="connsiteY14" fmla="*/ 214313 h 381000"/>
              <a:gd name="connsiteX15" fmla="*/ 3143250 w 3524250"/>
              <a:gd name="connsiteY15" fmla="*/ 171450 h 381000"/>
              <a:gd name="connsiteX16" fmla="*/ 3524250 w 3524250"/>
              <a:gd name="connsiteY16" fmla="*/ 85725 h 381000"/>
              <a:gd name="connsiteX17" fmla="*/ 3348037 w 3524250"/>
              <a:gd name="connsiteY17" fmla="*/ 71438 h 381000"/>
              <a:gd name="connsiteX18" fmla="*/ 2638425 w 3524250"/>
              <a:gd name="connsiteY18" fmla="*/ 57150 h 381000"/>
              <a:gd name="connsiteX19" fmla="*/ 2243137 w 3524250"/>
              <a:gd name="connsiteY19" fmla="*/ 42863 h 381000"/>
              <a:gd name="connsiteX20" fmla="*/ 1981200 w 3524250"/>
              <a:gd name="connsiteY20" fmla="*/ 42863 h 381000"/>
              <a:gd name="connsiteX21" fmla="*/ 1538287 w 3524250"/>
              <a:gd name="connsiteY21" fmla="*/ 47625 h 381000"/>
              <a:gd name="connsiteX22" fmla="*/ 1314450 w 3524250"/>
              <a:gd name="connsiteY22" fmla="*/ 52388 h 381000"/>
              <a:gd name="connsiteX23" fmla="*/ 1109662 w 3524250"/>
              <a:gd name="connsiteY23" fmla="*/ 47625 h 381000"/>
              <a:gd name="connsiteX24" fmla="*/ 442912 w 3524250"/>
              <a:gd name="connsiteY24" fmla="*/ 4763 h 381000"/>
              <a:gd name="connsiteX25" fmla="*/ 266700 w 3524250"/>
              <a:gd name="connsiteY25" fmla="*/ 0 h 381000"/>
              <a:gd name="connsiteX26" fmla="*/ 171450 w 3524250"/>
              <a:gd name="connsiteY26" fmla="*/ 9525 h 381000"/>
              <a:gd name="connsiteX27" fmla="*/ 114300 w 3524250"/>
              <a:gd name="connsiteY27" fmla="*/ 28575 h 381000"/>
              <a:gd name="connsiteX28" fmla="*/ 80962 w 3524250"/>
              <a:gd name="connsiteY28" fmla="*/ 57150 h 381000"/>
              <a:gd name="connsiteX29" fmla="*/ 0 w 3524250"/>
              <a:gd name="connsiteY29" fmla="*/ 80963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24250" h="381000">
                <a:moveTo>
                  <a:pt x="0" y="80963"/>
                </a:moveTo>
                <a:lnTo>
                  <a:pt x="42862" y="185738"/>
                </a:lnTo>
                <a:lnTo>
                  <a:pt x="85725" y="223838"/>
                </a:lnTo>
                <a:lnTo>
                  <a:pt x="114300" y="290513"/>
                </a:lnTo>
                <a:lnTo>
                  <a:pt x="214312" y="376238"/>
                </a:lnTo>
                <a:lnTo>
                  <a:pt x="304800" y="381000"/>
                </a:lnTo>
                <a:lnTo>
                  <a:pt x="471487" y="357188"/>
                </a:lnTo>
                <a:lnTo>
                  <a:pt x="790575" y="295275"/>
                </a:lnTo>
                <a:lnTo>
                  <a:pt x="1076325" y="238125"/>
                </a:lnTo>
                <a:lnTo>
                  <a:pt x="1271587" y="228600"/>
                </a:lnTo>
                <a:lnTo>
                  <a:pt x="1395412" y="223838"/>
                </a:lnTo>
                <a:lnTo>
                  <a:pt x="1600200" y="228600"/>
                </a:lnTo>
                <a:lnTo>
                  <a:pt x="1895475" y="252413"/>
                </a:lnTo>
                <a:lnTo>
                  <a:pt x="2143125" y="252413"/>
                </a:lnTo>
                <a:lnTo>
                  <a:pt x="2628900" y="214313"/>
                </a:lnTo>
                <a:lnTo>
                  <a:pt x="3143250" y="171450"/>
                </a:lnTo>
                <a:lnTo>
                  <a:pt x="3524250" y="85725"/>
                </a:lnTo>
                <a:lnTo>
                  <a:pt x="3348037" y="71438"/>
                </a:lnTo>
                <a:lnTo>
                  <a:pt x="2638425" y="57150"/>
                </a:lnTo>
                <a:lnTo>
                  <a:pt x="2243137" y="42863"/>
                </a:lnTo>
                <a:lnTo>
                  <a:pt x="1981200" y="42863"/>
                </a:lnTo>
                <a:lnTo>
                  <a:pt x="1538287" y="47625"/>
                </a:lnTo>
                <a:lnTo>
                  <a:pt x="1314450" y="52388"/>
                </a:lnTo>
                <a:lnTo>
                  <a:pt x="1109662" y="47625"/>
                </a:lnTo>
                <a:lnTo>
                  <a:pt x="442912" y="4763"/>
                </a:lnTo>
                <a:lnTo>
                  <a:pt x="266700" y="0"/>
                </a:lnTo>
                <a:lnTo>
                  <a:pt x="171450" y="9525"/>
                </a:lnTo>
                <a:lnTo>
                  <a:pt x="114300" y="28575"/>
                </a:lnTo>
                <a:lnTo>
                  <a:pt x="80962" y="57150"/>
                </a:lnTo>
                <a:lnTo>
                  <a:pt x="0" y="8096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 flipV="1">
            <a:off x="1905001" y="1295401"/>
            <a:ext cx="3185614" cy="2630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95800" y="609600"/>
            <a:ext cx="6096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5400" y="2362200"/>
            <a:ext cx="288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Liberated silicate added to core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1600200" y="2047875"/>
            <a:ext cx="3505200" cy="7298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6" grpId="0"/>
      <p:bldP spid="21" grpId="0" animBg="1"/>
      <p:bldP spid="22" grpId="0" animBg="1"/>
      <p:bldP spid="23" grpId="0" animBg="1"/>
      <p:bldP spid="20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22899" y="685800"/>
            <a:ext cx="3468701" cy="21909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43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An alternative Model</a:t>
            </a:r>
            <a:endParaRPr lang="en-US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8527" r="6632" b="56020"/>
          <a:stretch/>
        </p:blipFill>
        <p:spPr>
          <a:xfrm>
            <a:off x="0" y="533400"/>
            <a:ext cx="5370499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6965" r="6914" b="56219"/>
          <a:stretch/>
        </p:blipFill>
        <p:spPr>
          <a:xfrm>
            <a:off x="3886200" y="3483347"/>
            <a:ext cx="5144068" cy="3374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65003"/>
            <a:ext cx="43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 smtClean="0"/>
              <a:t>Current heat fluxes:</a:t>
            </a:r>
            <a:r>
              <a:rPr lang="en-US" sz="2300" dirty="0" smtClean="0"/>
              <a:t> </a:t>
            </a:r>
            <a:r>
              <a:rPr lang="en-US" sz="2300" dirty="0" smtClean="0">
                <a:sym typeface="Symbol"/>
              </a:rPr>
              <a:t>7 </a:t>
            </a:r>
            <a:r>
              <a:rPr lang="en-US" sz="2300" dirty="0" err="1" smtClean="0">
                <a:sym typeface="Symbol"/>
              </a:rPr>
              <a:t>mW</a:t>
            </a:r>
            <a:r>
              <a:rPr lang="en-US" sz="2300" dirty="0" smtClean="0">
                <a:sym typeface="Symbol"/>
              </a:rPr>
              <a:t> m</a:t>
            </a:r>
            <a:r>
              <a:rPr lang="en-US" sz="2300" baseline="30000" dirty="0" smtClean="0">
                <a:sym typeface="Symbol"/>
              </a:rPr>
              <a:t>-2</a:t>
            </a:r>
            <a:endParaRPr lang="en-US" sz="2300" dirty="0" smtClean="0">
              <a:sym typeface="Symbol"/>
            </a:endParaRPr>
          </a:p>
          <a:p>
            <a:r>
              <a:rPr lang="en-US" sz="2300" u="sng" dirty="0" smtClean="0">
                <a:sym typeface="Symbol"/>
              </a:rPr>
              <a:t>Maximum flux:</a:t>
            </a:r>
            <a:r>
              <a:rPr lang="en-US" sz="2300" dirty="0" smtClean="0">
                <a:sym typeface="Symbol"/>
              </a:rPr>
              <a:t> </a:t>
            </a:r>
            <a:r>
              <a:rPr lang="en-US" sz="2300" dirty="0" smtClean="0">
                <a:sym typeface="Symbol"/>
              </a:rPr>
              <a:t></a:t>
            </a:r>
            <a:r>
              <a:rPr lang="en-US" sz="2300" dirty="0">
                <a:sym typeface="Symbol"/>
              </a:rPr>
              <a:t>9</a:t>
            </a:r>
            <a:r>
              <a:rPr lang="en-US" sz="2300" dirty="0" smtClean="0">
                <a:sym typeface="Symbol"/>
              </a:rPr>
              <a:t> </a:t>
            </a:r>
            <a:r>
              <a:rPr lang="en-US" sz="2300" dirty="0" err="1" smtClean="0">
                <a:sym typeface="Symbol"/>
              </a:rPr>
              <a:t>mW</a:t>
            </a:r>
            <a:r>
              <a:rPr lang="en-US" sz="2300" dirty="0" smtClean="0">
                <a:sym typeface="Symbol"/>
              </a:rPr>
              <a:t> m</a:t>
            </a:r>
            <a:r>
              <a:rPr lang="en-US" sz="2300" baseline="30000" dirty="0" smtClean="0">
                <a:sym typeface="Symbol"/>
              </a:rPr>
              <a:t>-2</a:t>
            </a:r>
            <a:endParaRPr lang="en-US" sz="23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1999" y="3962400"/>
            <a:ext cx="2819400" cy="897044"/>
            <a:chOff x="304800" y="3810000"/>
            <a:chExt cx="2819400" cy="89704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70848" y="3997656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0848" y="4239904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0848" y="4517408"/>
              <a:ext cx="762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19200" y="3810000"/>
              <a:ext cx="167640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Silicate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404656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Mixed Layer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0" y="433771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Ice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" y="3810000"/>
              <a:ext cx="2286000" cy="8970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22899" y="685800"/>
            <a:ext cx="346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= 1500 km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2899" y="1143000"/>
            <a:ext cx="3468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R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mixed</a:t>
            </a:r>
            <a:r>
              <a:rPr lang="en-US" sz="2400" dirty="0" smtClean="0">
                <a:solidFill>
                  <a:schemeClr val="bg1"/>
                </a:solidFill>
              </a:rPr>
              <a:t> = 2200 km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22899" y="1676400"/>
            <a:ext cx="3468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Increased core size, and decreased the mixed-layer size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665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Bland</dc:creator>
  <cp:lastModifiedBy>Michael Bland</cp:lastModifiedBy>
  <cp:revision>94</cp:revision>
  <dcterms:created xsi:type="dcterms:W3CDTF">2012-03-26T19:26:32Z</dcterms:created>
  <dcterms:modified xsi:type="dcterms:W3CDTF">2012-04-03T10:58:30Z</dcterms:modified>
</cp:coreProperties>
</file>